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9" r:id="rId3"/>
    <p:sldId id="260" r:id="rId4"/>
    <p:sldId id="261" r:id="rId5"/>
    <p:sldId id="262" r:id="rId6"/>
    <p:sldId id="271" r:id="rId7"/>
    <p:sldId id="293" r:id="rId8"/>
    <p:sldId id="270" r:id="rId9"/>
    <p:sldId id="264" r:id="rId10"/>
    <p:sldId id="290" r:id="rId11"/>
    <p:sldId id="266" r:id="rId12"/>
    <p:sldId id="291" r:id="rId13"/>
    <p:sldId id="287" r:id="rId14"/>
    <p:sldId id="288" r:id="rId15"/>
    <p:sldId id="284" r:id="rId16"/>
    <p:sldId id="285" r:id="rId17"/>
    <p:sldId id="294" r:id="rId18"/>
    <p:sldId id="267" r:id="rId19"/>
    <p:sldId id="272" r:id="rId20"/>
    <p:sldId id="292" r:id="rId21"/>
    <p:sldId id="276" r:id="rId22"/>
    <p:sldId id="268" r:id="rId23"/>
    <p:sldId id="273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600CC"/>
    <a:srgbClr val="3366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49017" autoAdjust="0"/>
  </p:normalViewPr>
  <p:slideViewPr>
    <p:cSldViewPr>
      <p:cViewPr>
        <p:scale>
          <a:sx n="73" d="100"/>
          <a:sy n="73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4BEE8B-93EB-47FF-BC27-D65F79E27F96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3B36259-3117-407D-8271-43A3F6107E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87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833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</a:p>
          <a:p>
            <a:endParaRPr lang="en-US" dirty="0" smtClean="0"/>
          </a:p>
          <a:p>
            <a:r>
              <a:rPr lang="en-US" dirty="0" smtClean="0"/>
              <a:t>[11] Tara Carman</a:t>
            </a:r>
            <a:r>
              <a:rPr lang="en-US" baseline="0" dirty="0" smtClean="0"/>
              <a:t>. Two Vancouver hookah shop owners lose fight to allow smoking; B.C. court upholds city bylaw prohibiting their use in business premises and common areas. Vancouver Sun, August 12, 2014. http://www.vancouversun.com/health/Vancouver+hookah+shop+owners+lose+fight+allow+smoking/10112703/story.html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[12] Non-Smokers’ Rights Association. Municipalities</a:t>
            </a:r>
            <a:r>
              <a:rPr lang="en-US" baseline="0" dirty="0" smtClean="0"/>
              <a:t> in Canada with Waterpipe Bylaws. January 2014. https://www.nsra-adnf.ca/cms/file/files/Municipalities_with_Waterpipe_Bylaws-FINAL_Jan_15_2014.pdf</a:t>
            </a:r>
          </a:p>
          <a:p>
            <a:endParaRPr lang="en-US" dirty="0" smtClean="0"/>
          </a:p>
          <a:p>
            <a:r>
              <a:rPr lang="en-US" dirty="0" smtClean="0"/>
              <a:t>[13] Zhang B, Haji</a:t>
            </a:r>
            <a:r>
              <a:rPr lang="en-US" baseline="0" dirty="0" smtClean="0"/>
              <a:t> F, Kaufman P. Muir S, </a:t>
            </a:r>
            <a:r>
              <a:rPr lang="en-US" baseline="0" dirty="0" err="1" smtClean="0"/>
              <a:t>Ferrence</a:t>
            </a:r>
            <a:r>
              <a:rPr lang="en-US" baseline="0" dirty="0" smtClean="0"/>
              <a:t> R. </a:t>
            </a:r>
            <a:r>
              <a:rPr lang="en-US" dirty="0" smtClean="0"/>
              <a:t>"Enter at your own risk": A </a:t>
            </a:r>
            <a:r>
              <a:rPr lang="en-US" dirty="0" err="1" smtClean="0"/>
              <a:t>multimethod</a:t>
            </a:r>
            <a:r>
              <a:rPr lang="en-US" dirty="0" smtClean="0"/>
              <a:t> study of air quality and biological measures in Canadian water</a:t>
            </a:r>
            <a:r>
              <a:rPr lang="en-US" baseline="0" dirty="0" smtClean="0"/>
              <a:t>pipe cafes. Tobacco Control. October 25, 2013. </a:t>
            </a:r>
            <a:r>
              <a:rPr lang="en-US" dirty="0" smtClean="0"/>
              <a:t>http://www.ncbi.nlm.nih.gov/pubmed/24161999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5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[14]</a:t>
            </a:r>
            <a:r>
              <a:rPr lang="en-US" baseline="0" dirty="0" smtClean="0"/>
              <a:t> New York City Department of Planning. Population. http://www.nyc.gov/html/dcp/html/census/popcur.shtml</a:t>
            </a:r>
          </a:p>
          <a:p>
            <a:endParaRPr lang="en-US" dirty="0" smtClean="0"/>
          </a:p>
          <a:p>
            <a:r>
              <a:rPr lang="en-US" dirty="0" smtClean="0"/>
              <a:t>[15]</a:t>
            </a:r>
            <a:r>
              <a:rPr lang="en-US" baseline="0" dirty="0" smtClean="0"/>
              <a:t> City of Ottawa. Population. http://ottawa.ca/en/long-range-financial-plans/economy-and-demographics/population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20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12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631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15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431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50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[16] Ottawa Public Health. Smoke-free spaces survey results. 2011.</a:t>
            </a:r>
          </a:p>
          <a:p>
            <a:r>
              <a:rPr lang="en-US" sz="1300" dirty="0"/>
              <a:t>http://ottawa.ca/en/residents/public-health/healthy-living/smoke-free-spaces-survey-results-0</a:t>
            </a:r>
          </a:p>
          <a:p>
            <a:r>
              <a:rPr lang="en-US" sz="1300" dirty="0"/>
              <a:t> 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Other </a:t>
            </a:r>
            <a:r>
              <a:rPr lang="en-US" dirty="0" smtClean="0"/>
              <a:t>hospitals in Ontario have adopted 100% smoke free campuses</a:t>
            </a:r>
            <a:r>
              <a:rPr lang="en-US" baseline="0" dirty="0" smtClean="0"/>
              <a:t> by successfully addressing u</a:t>
            </a:r>
            <a:r>
              <a:rPr lang="en-US" dirty="0" smtClean="0"/>
              <a:t>nique challenges on their campuses. Why can’t patients, visitors,</a:t>
            </a:r>
            <a:r>
              <a:rPr lang="en-US" baseline="0" dirty="0" smtClean="0"/>
              <a:t> and hospital staff </a:t>
            </a:r>
            <a:r>
              <a:rPr lang="en-US" dirty="0" smtClean="0"/>
              <a:t>in Ottawa have the same level</a:t>
            </a:r>
            <a:r>
              <a:rPr lang="en-US" baseline="0" dirty="0" smtClean="0"/>
              <a:t> of </a:t>
            </a:r>
            <a:r>
              <a:rPr lang="en-US" dirty="0" smtClean="0"/>
              <a:t>protection?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[17] Non-Smokers</a:t>
            </a:r>
            <a:r>
              <a:rPr lang="en-US" baseline="0" dirty="0" smtClean="0"/>
              <a:t>’ Rights Association. Smoke-Free Laws Database. Accessed November 12, 2014. http://www.nsra-adnf.ca/cms/index.cfm?group_id=2198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9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Lung cancer is the most common,</a:t>
            </a:r>
            <a:r>
              <a:rPr lang="en-US" baseline="0" dirty="0" smtClean="0"/>
              <a:t> </a:t>
            </a:r>
            <a:r>
              <a:rPr lang="en-US" dirty="0" smtClean="0"/>
              <a:t>lethal, complex disease. </a:t>
            </a:r>
          </a:p>
          <a:p>
            <a:r>
              <a:rPr lang="en-US" dirty="0" smtClean="0"/>
              <a:t>- 80% of lung cancers are attributable to tobacco.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[18] New York City Department of Planning. Population. http://www.nyc.gov/html/dcp/html/census/popcur.shtml</a:t>
            </a:r>
          </a:p>
          <a:p>
            <a:endParaRPr lang="en-US" dirty="0" smtClean="0"/>
          </a:p>
          <a:p>
            <a:r>
              <a:rPr lang="en-US" dirty="0" smtClean="0"/>
              <a:t>[19]</a:t>
            </a:r>
            <a:r>
              <a:rPr lang="en-US" baseline="0" dirty="0" smtClean="0"/>
              <a:t> City of Ottawa. Population. http://ottawa.ca/en/long-range-financial-plans/economy-and-demographics/population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967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306" lvl="1"/>
            <a:r>
              <a:rPr lang="en-US" sz="1200" dirty="0"/>
              <a:t>- Photo of a smoke-free sign near an iconic yellow taxi in New York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622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795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[20]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Chaiton</a:t>
            </a:r>
            <a:r>
              <a:rPr lang="en-US" baseline="0" dirty="0" smtClean="0"/>
              <a:t> M, </a:t>
            </a:r>
            <a:r>
              <a:rPr lang="en-US" baseline="0" dirty="0" err="1" smtClean="0"/>
              <a:t>Diemert</a:t>
            </a:r>
            <a:r>
              <a:rPr lang="en-US" baseline="0" dirty="0" smtClean="0"/>
              <a:t> L, Zhang B. </a:t>
            </a:r>
            <a:r>
              <a:rPr lang="en-US" b="0" dirty="0" smtClean="0"/>
              <a:t>Exposure to smoking on patios and quitting: a population representative longitudinal cohort study. </a:t>
            </a:r>
            <a:r>
              <a:rPr lang="en-US" baseline="0" dirty="0" err="1" smtClean="0"/>
              <a:t>Tob</a:t>
            </a:r>
            <a:r>
              <a:rPr lang="en-US" baseline="0" dirty="0" smtClean="0"/>
              <a:t> Control. </a:t>
            </a:r>
            <a:r>
              <a:rPr lang="en-US" dirty="0" smtClean="0"/>
              <a:t>2014 Oct 28. http://www.ncbi.nlm.nih.gov/pubmed/25352563</a:t>
            </a:r>
          </a:p>
          <a:p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[21] I</a:t>
            </a:r>
            <a:r>
              <a:rPr lang="en-US" sz="1300" dirty="0"/>
              <a:t>nternational Agency for Research on Cancer. Evaluating the effectiveness of smoke-free policies. Handbooks of cancer prevention, tobacco control, vol. 13. Lyon, France: IARC, 2009.</a:t>
            </a:r>
          </a:p>
          <a:p>
            <a:r>
              <a:rPr lang="en-US" dirty="0" smtClean="0"/>
              <a:t>http://</a:t>
            </a:r>
            <a:r>
              <a:rPr lang="en-US" dirty="0" smtClean="0"/>
              <a:t>www.iarc.fr/en/publications/pdfs-online/prev/handbook13/handbook13.pdf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45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200" dirty="0">
                <a:latin typeface="+mj-lt"/>
              </a:rPr>
              <a:t>- Need to provide the public and workers with additional protection from second-hand smoke. </a:t>
            </a:r>
          </a:p>
          <a:p>
            <a:pPr lvl="1"/>
            <a:r>
              <a:rPr lang="en-US" sz="1200" dirty="0">
                <a:latin typeface="+mj-lt"/>
              </a:rPr>
              <a:t>- More smoke-free spaces will further reduce smoking rates.</a:t>
            </a:r>
          </a:p>
          <a:p>
            <a:pPr marL="483306" lvl="1"/>
            <a:r>
              <a:rPr lang="en-US" sz="1200" dirty="0">
                <a:latin typeface="+mj-lt"/>
              </a:rPr>
              <a:t>- Prevent more youth from starting to smoke, from using </a:t>
            </a:r>
            <a:r>
              <a:rPr lang="en-US" sz="1200" u="sng" dirty="0">
                <a:latin typeface="+mj-lt"/>
              </a:rPr>
              <a:t>unregulated</a:t>
            </a:r>
            <a:r>
              <a:rPr lang="en-US" sz="1200" dirty="0">
                <a:latin typeface="+mj-lt"/>
              </a:rPr>
              <a:t> tobacco and nicotine products, and from becoming addicted to nicotine.</a:t>
            </a:r>
          </a:p>
          <a:p>
            <a:pPr marL="483306" lvl="1"/>
            <a:r>
              <a:rPr lang="en-US" sz="1200" dirty="0">
                <a:latin typeface="+mj-lt"/>
              </a:rPr>
              <a:t>- Reduce health care costs.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- 78% of Ottawa</a:t>
            </a:r>
            <a:r>
              <a:rPr lang="en-US" baseline="0" dirty="0" smtClean="0"/>
              <a:t> residents support smoke-free hotels, motels and B &amp; B establishments: http://ottawa.ca/en/residents/public-health/healthy-living/smoke-free-spaces-survey-results-0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88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- Ottawa Public Health Survey (http://ottawa.ca/en/residents/public-health/healthy-living/smoke-free-spaces-survey-results-0:):</a:t>
            </a:r>
          </a:p>
          <a:p>
            <a:r>
              <a:rPr lang="en-US" sz="1200" dirty="0"/>
              <a:t>	-78% support smoke-free hospital campuses</a:t>
            </a:r>
          </a:p>
          <a:p>
            <a:r>
              <a:rPr lang="en-US" sz="1200" dirty="0"/>
              <a:t>	-84% of Ottawa residents support smoke-free doorways  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sz="1200" dirty="0"/>
              <a:t>[1] Ottawa Public Health. Ottawa Student Drug Use and Health Report, 2014. http://documents.ottawa.ca/en/node/6000</a:t>
            </a:r>
          </a:p>
          <a:p>
            <a:pPr defTabSz="966612">
              <a:defRPr/>
            </a:pPr>
            <a:endParaRPr lang="en-US" sz="1200" dirty="0"/>
          </a:p>
          <a:p>
            <a:pPr defTabSz="966612">
              <a:defRPr/>
            </a:pPr>
            <a:r>
              <a:rPr lang="en-US" sz="1200" dirty="0"/>
              <a:t>[2] Government of Canada. Nicotine Addiction. Accessed November 12, 2014. http://healthycanadians.gc.ca/healthy-living-vie-saine/tobacco-tabac/addiction-dependance-eng.php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900" dirty="0"/>
              <a:t>[3] </a:t>
            </a:r>
            <a:r>
              <a:rPr lang="en-US" sz="900" b="0" dirty="0" smtClean="0">
                <a:solidFill>
                  <a:schemeClr val="tx1"/>
                </a:solidFill>
              </a:rPr>
              <a:t>Harrell PT, Simmons </a:t>
            </a:r>
            <a:r>
              <a:rPr lang="en-US" sz="900" b="0" dirty="0" err="1" smtClean="0">
                <a:solidFill>
                  <a:schemeClr val="tx1"/>
                </a:solidFill>
              </a:rPr>
              <a:t>Vn</a:t>
            </a:r>
            <a:r>
              <a:rPr lang="en-US" sz="900" b="0" dirty="0" smtClean="0">
                <a:solidFill>
                  <a:schemeClr val="tx1"/>
                </a:solidFill>
              </a:rPr>
              <a:t>, Correa JB</a:t>
            </a:r>
            <a:r>
              <a:rPr lang="en-US" sz="900" b="0" baseline="0" dirty="0" smtClean="0">
                <a:solidFill>
                  <a:schemeClr val="tx1"/>
                </a:solidFill>
              </a:rPr>
              <a:t> et al. </a:t>
            </a:r>
            <a:r>
              <a:rPr lang="en-US" sz="900" b="0" dirty="0" smtClean="0">
                <a:solidFill>
                  <a:schemeClr val="tx1"/>
                </a:solidFill>
              </a:rPr>
              <a:t>Electronic nicotine delivery systems ("e-cigarettes"): review of safety and smoking cessation efficacy. </a:t>
            </a:r>
            <a:r>
              <a:rPr lang="en-US" sz="900" u="none" dirty="0" err="1" smtClean="0">
                <a:solidFill>
                  <a:schemeClr val="tx1"/>
                </a:solidFill>
              </a:rPr>
              <a:t>Otolaryngol</a:t>
            </a:r>
            <a:r>
              <a:rPr lang="en-US" sz="900" u="none" dirty="0" smtClean="0">
                <a:solidFill>
                  <a:schemeClr val="tx1"/>
                </a:solidFill>
              </a:rPr>
              <a:t> Head Neck Surg. </a:t>
            </a:r>
            <a:r>
              <a:rPr lang="en-US" sz="900" dirty="0" smtClean="0">
                <a:solidFill>
                  <a:schemeClr val="tx1"/>
                </a:solidFill>
              </a:rPr>
              <a:t>2014 Sep;151(3):381-93. </a:t>
            </a:r>
            <a:r>
              <a:rPr lang="en-US" sz="900" dirty="0" err="1" smtClean="0">
                <a:solidFill>
                  <a:schemeClr val="tx1"/>
                </a:solidFill>
              </a:rPr>
              <a:t>doi</a:t>
            </a:r>
            <a:r>
              <a:rPr lang="en-US" sz="900" dirty="0" smtClean="0">
                <a:solidFill>
                  <a:schemeClr val="tx1"/>
                </a:solidFill>
              </a:rPr>
              <a:t>: 10.1177/0194599814536847. </a:t>
            </a:r>
            <a:r>
              <a:rPr lang="en-US" sz="900" dirty="0" err="1" smtClean="0">
                <a:solidFill>
                  <a:schemeClr val="tx1"/>
                </a:solidFill>
              </a:rPr>
              <a:t>Epub</a:t>
            </a:r>
            <a:r>
              <a:rPr lang="en-US" sz="900" dirty="0" smtClean="0">
                <a:solidFill>
                  <a:schemeClr val="tx1"/>
                </a:solidFill>
              </a:rPr>
              <a:t> 2014 Jun 4. http://www.ncbi.nlm.nih.gov/pubmed/24898072</a:t>
            </a:r>
          </a:p>
          <a:p>
            <a:pPr defTabSz="966612">
              <a:defRPr/>
            </a:pPr>
            <a:endParaRPr lang="en-US" sz="900" b="0" dirty="0" smtClean="0">
              <a:solidFill>
                <a:schemeClr val="tx1"/>
              </a:solidFill>
            </a:endParaRPr>
          </a:p>
          <a:p>
            <a:pPr defTabSz="966612">
              <a:defRPr/>
            </a:pPr>
            <a:r>
              <a:rPr lang="en-US" sz="900" b="0" dirty="0" smtClean="0">
                <a:solidFill>
                  <a:schemeClr val="tx1"/>
                </a:solidFill>
              </a:rPr>
              <a:t>[4] </a:t>
            </a:r>
            <a:r>
              <a:rPr lang="en-US" sz="900" dirty="0" smtClean="0">
                <a:solidFill>
                  <a:schemeClr val="tx1"/>
                </a:solidFill>
              </a:rPr>
              <a:t>Orr KK, </a:t>
            </a:r>
            <a:r>
              <a:rPr lang="en-US" sz="900" dirty="0" err="1" smtClean="0">
                <a:solidFill>
                  <a:schemeClr val="tx1"/>
                </a:solidFill>
              </a:rPr>
              <a:t>Asal</a:t>
            </a:r>
            <a:r>
              <a:rPr lang="en-US" sz="900" baseline="0" dirty="0" smtClean="0">
                <a:solidFill>
                  <a:schemeClr val="tx1"/>
                </a:solidFill>
              </a:rPr>
              <a:t> NJ. </a:t>
            </a:r>
            <a:r>
              <a:rPr lang="en-US" sz="900" b="0" dirty="0" smtClean="0">
                <a:solidFill>
                  <a:schemeClr val="tx1"/>
                </a:solidFill>
              </a:rPr>
              <a:t>Efficacy of Electronic Cigarettes for Smoking Cessation. Ann </a:t>
            </a:r>
            <a:r>
              <a:rPr lang="en-US" sz="900" b="0" dirty="0" err="1" smtClean="0">
                <a:solidFill>
                  <a:schemeClr val="tx1"/>
                </a:solidFill>
              </a:rPr>
              <a:t>Pharmacother</a:t>
            </a:r>
            <a:r>
              <a:rPr lang="en-US" sz="900" b="0" dirty="0" smtClean="0">
                <a:solidFill>
                  <a:schemeClr val="tx1"/>
                </a:solidFill>
              </a:rPr>
              <a:t>. </a:t>
            </a:r>
            <a:r>
              <a:rPr lang="en-US" sz="900" dirty="0" smtClean="0">
                <a:solidFill>
                  <a:schemeClr val="tx1"/>
                </a:solidFill>
              </a:rPr>
              <a:t>2014 Nov;48(11):1502-1506. </a:t>
            </a:r>
            <a:r>
              <a:rPr lang="en-US" sz="900" dirty="0" err="1" smtClean="0">
                <a:solidFill>
                  <a:schemeClr val="tx1"/>
                </a:solidFill>
              </a:rPr>
              <a:t>Epub</a:t>
            </a:r>
            <a:r>
              <a:rPr lang="en-US" sz="900" dirty="0" smtClean="0">
                <a:solidFill>
                  <a:schemeClr val="tx1"/>
                </a:solidFill>
              </a:rPr>
              <a:t> 2014 Aug 18. http://www.ncbi.nlm.nih.gov/pubmed/25136064</a:t>
            </a:r>
          </a:p>
          <a:p>
            <a:pPr defTabSz="966612">
              <a:defRPr/>
            </a:pPr>
            <a:endParaRPr lang="en-US" sz="900" b="0" dirty="0" smtClean="0">
              <a:solidFill>
                <a:schemeClr val="tx1"/>
              </a:solidFill>
            </a:endParaRPr>
          </a:p>
          <a:p>
            <a:pPr defTabSz="966612">
              <a:defRPr/>
            </a:pPr>
            <a:r>
              <a:rPr lang="en-US" sz="900" dirty="0"/>
              <a:t>[5]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</a:rPr>
              <a:t>Odum</a:t>
            </a:r>
            <a:r>
              <a:rPr lang="en-US" sz="900" dirty="0" smtClean="0">
                <a:solidFill>
                  <a:schemeClr val="tx1"/>
                </a:solidFill>
              </a:rPr>
              <a:t> LE, O’Dell</a:t>
            </a:r>
            <a:r>
              <a:rPr lang="en-US" sz="900" baseline="0" dirty="0" smtClean="0">
                <a:solidFill>
                  <a:schemeClr val="tx1"/>
                </a:solidFill>
              </a:rPr>
              <a:t> KA, </a:t>
            </a:r>
            <a:r>
              <a:rPr lang="en-US" sz="900" baseline="0" dirty="0" err="1" smtClean="0">
                <a:solidFill>
                  <a:schemeClr val="tx1"/>
                </a:solidFill>
              </a:rPr>
              <a:t>Schepers</a:t>
            </a:r>
            <a:r>
              <a:rPr lang="en-US" sz="900" baseline="0" dirty="0" smtClean="0">
                <a:solidFill>
                  <a:schemeClr val="tx1"/>
                </a:solidFill>
              </a:rPr>
              <a:t> JS. </a:t>
            </a:r>
            <a:r>
              <a:rPr lang="en-US" sz="900" b="0" dirty="0" smtClean="0">
                <a:solidFill>
                  <a:schemeClr val="tx1"/>
                </a:solidFill>
              </a:rPr>
              <a:t>Electronic cigarettes: do they have a role in smoking cessation?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b="0" dirty="0" smtClean="0">
                <a:solidFill>
                  <a:schemeClr val="tx1"/>
                </a:solidFill>
              </a:rPr>
              <a:t>J Pharm </a:t>
            </a:r>
            <a:r>
              <a:rPr lang="en-US" sz="900" b="0" dirty="0" err="1" smtClean="0">
                <a:solidFill>
                  <a:schemeClr val="tx1"/>
                </a:solidFill>
              </a:rPr>
              <a:t>Pract</a:t>
            </a:r>
            <a:r>
              <a:rPr lang="en-US" sz="900" b="0" dirty="0" smtClean="0">
                <a:solidFill>
                  <a:schemeClr val="tx1"/>
                </a:solidFill>
              </a:rPr>
              <a:t>.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2012 Dec;25(6):611-4. </a:t>
            </a:r>
            <a:r>
              <a:rPr lang="en-US" sz="900" dirty="0" err="1" smtClean="0">
                <a:solidFill>
                  <a:schemeClr val="tx1"/>
                </a:solidFill>
              </a:rPr>
              <a:t>doi</a:t>
            </a:r>
            <a:r>
              <a:rPr lang="en-US" sz="900" dirty="0" smtClean="0">
                <a:solidFill>
                  <a:schemeClr val="tx1"/>
                </a:solidFill>
              </a:rPr>
              <a:t>: 10.1177/0897190012451909. </a:t>
            </a:r>
            <a:r>
              <a:rPr lang="en-US" sz="900" dirty="0" err="1" smtClean="0">
                <a:solidFill>
                  <a:schemeClr val="tx1"/>
                </a:solidFill>
              </a:rPr>
              <a:t>Epub</a:t>
            </a:r>
            <a:r>
              <a:rPr lang="en-US" sz="900" dirty="0" smtClean="0">
                <a:solidFill>
                  <a:schemeClr val="tx1"/>
                </a:solidFill>
              </a:rPr>
              <a:t> 2012 Jul 13.</a:t>
            </a:r>
            <a:endParaRPr lang="en-US" sz="900" b="1" dirty="0" smtClean="0">
              <a:solidFill>
                <a:schemeClr val="tx1"/>
              </a:solidFill>
            </a:endParaRPr>
          </a:p>
          <a:p>
            <a:r>
              <a:rPr lang="en-US" sz="900" dirty="0" smtClean="0">
                <a:solidFill>
                  <a:schemeClr val="tx1"/>
                </a:solidFill>
              </a:rPr>
              <a:t>http://www.ncbi.nlm.nih.gov/pubmed/22797832</a:t>
            </a:r>
          </a:p>
          <a:p>
            <a:pPr defTabSz="966612">
              <a:defRPr/>
            </a:pPr>
            <a:endParaRPr lang="en-US" sz="900" dirty="0"/>
          </a:p>
          <a:p>
            <a:pPr defTabSz="966612">
              <a:defRPr/>
            </a:pPr>
            <a:r>
              <a:rPr lang="en-US" sz="900" dirty="0"/>
              <a:t>[6] Grana R, </a:t>
            </a:r>
            <a:r>
              <a:rPr lang="en-US" sz="900" dirty="0" err="1"/>
              <a:t>Benowitz</a:t>
            </a:r>
            <a:r>
              <a:rPr lang="en-US" sz="900" dirty="0"/>
              <a:t> N, </a:t>
            </a:r>
            <a:r>
              <a:rPr lang="en-US" sz="900" dirty="0" err="1"/>
              <a:t>Glantz</a:t>
            </a:r>
            <a:r>
              <a:rPr lang="en-US" sz="900" dirty="0"/>
              <a:t> SA. E-cigarettes – A Scientific Review. Circulation. 2014; 129:1972-1986. http://circ.ahajournals.org/content/129/19/1972.full</a:t>
            </a:r>
          </a:p>
          <a:p>
            <a:pPr defTabSz="966612">
              <a:defRPr/>
            </a:pPr>
            <a:endParaRPr lang="en-US" sz="900" dirty="0"/>
          </a:p>
          <a:p>
            <a:r>
              <a:rPr lang="en-CA" sz="900" dirty="0"/>
              <a:t>[7] U.S. Food and Drug Administration. </a:t>
            </a:r>
            <a:r>
              <a:rPr lang="en-CA" sz="900" i="1" dirty="0"/>
              <a:t>Summary of Results: Laboratory Analysis of Electronic Cigarettes Conducted by FDA</a:t>
            </a:r>
            <a:r>
              <a:rPr lang="en-CA" sz="900" dirty="0"/>
              <a:t>, updated April 22, 2014. http://www.fda.gov/newsevents/publichealthfocus/ucm173146.htm</a:t>
            </a:r>
            <a:endParaRPr lang="en-US" sz="900" b="1" dirty="0"/>
          </a:p>
          <a:p>
            <a:pPr defTabSz="966612">
              <a:defRPr/>
            </a:pPr>
            <a:endParaRPr lang="en-US" sz="900" dirty="0"/>
          </a:p>
          <a:p>
            <a:r>
              <a:rPr lang="en-US" sz="900" dirty="0"/>
              <a:t>[8] </a:t>
            </a:r>
            <a:r>
              <a:rPr lang="en-CA" sz="900" dirty="0"/>
              <a:t>Health Canada. </a:t>
            </a:r>
            <a:r>
              <a:rPr lang="en-CA" sz="900" i="1" dirty="0"/>
              <a:t>Health Canada Advises Canadians Not to Use Electronic Cigarettes</a:t>
            </a:r>
            <a:r>
              <a:rPr lang="en-CA" sz="900" dirty="0"/>
              <a:t>, Product Safety Advisory, March 27, 2009. http://www.healthycanadians.gc.ca/recall-alert-rappel-avis/hc-sc/2009/13373a-eng.php</a:t>
            </a:r>
          </a:p>
          <a:p>
            <a:endParaRPr lang="en-US" sz="900" dirty="0"/>
          </a:p>
          <a:p>
            <a:pPr defTabSz="966612">
              <a:defRPr/>
            </a:pPr>
            <a:r>
              <a:rPr lang="en-US" sz="900" dirty="0"/>
              <a:t>[9]</a:t>
            </a:r>
            <a:r>
              <a:rPr lang="en-CA" sz="900" dirty="0"/>
              <a:t> American College of Allergy, Asthma, and Immunology. </a:t>
            </a:r>
            <a:r>
              <a:rPr lang="en-CA" sz="900" i="1" dirty="0"/>
              <a:t>E-cigarettes:</a:t>
            </a:r>
            <a:r>
              <a:rPr lang="en-CA" sz="900" dirty="0"/>
              <a:t> </a:t>
            </a:r>
            <a:r>
              <a:rPr lang="en-CA" sz="900" i="1" dirty="0"/>
              <a:t>Not a healthy alternative to smoking</a:t>
            </a:r>
            <a:r>
              <a:rPr lang="en-CA" sz="900" dirty="0"/>
              <a:t>, News Release, May 27, 2014. http://www.eurekalert.org/pub_releases/2014-05/acoa-ena052314.php</a:t>
            </a:r>
          </a:p>
          <a:p>
            <a:pPr defTabSz="966612">
              <a:defRPr/>
            </a:pPr>
            <a:endParaRPr lang="en-US" sz="900" dirty="0"/>
          </a:p>
          <a:p>
            <a:pPr defTabSz="966612">
              <a:defRPr/>
            </a:pPr>
            <a:r>
              <a:rPr lang="en-US" sz="900" dirty="0"/>
              <a:t>[10] </a:t>
            </a:r>
            <a:r>
              <a:rPr lang="en-US" sz="900" dirty="0" err="1"/>
              <a:t>Ballbè</a:t>
            </a:r>
            <a:r>
              <a:rPr lang="en-US" sz="900" dirty="0"/>
              <a:t> M, </a:t>
            </a:r>
            <a:r>
              <a:rPr lang="en-US" sz="900" dirty="0" err="1"/>
              <a:t>Martínez</a:t>
            </a:r>
            <a:r>
              <a:rPr lang="en-US" sz="900" dirty="0"/>
              <a:t>-Sánchez JM, </a:t>
            </a:r>
            <a:r>
              <a:rPr lang="en-US" sz="900" dirty="0" err="1"/>
              <a:t>Sureda</a:t>
            </a:r>
            <a:r>
              <a:rPr lang="en-US" sz="900" dirty="0"/>
              <a:t> X. Cigarettes vs. e-cigarettes: Passive exposure at home measured by means of airborne marker and biomarkers. Environmental Research Volume 135, November 2014, Pages 76–80. http://www.sciencedirect.com/science/article/pii/S0013935114003089</a:t>
            </a:r>
          </a:p>
          <a:p>
            <a:endParaRPr lang="en-CA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10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1240" indent="-181240">
              <a:buFontTx/>
              <a:buChar char="-"/>
            </a:pPr>
            <a:r>
              <a:rPr lang="en-US" sz="1200" dirty="0">
                <a:latin typeface="+mn-lt"/>
              </a:rPr>
              <a:t>Examples of school boards with e-cig policies: Vancouver; Edmonton; Winnipeg; Brandon, Manitoba </a:t>
            </a:r>
          </a:p>
          <a:p>
            <a:endParaRPr lang="en-US" sz="1200" dirty="0">
              <a:latin typeface="+mn-lt"/>
            </a:endParaRPr>
          </a:p>
          <a:p>
            <a:pPr marL="181240" indent="-181240">
              <a:buFontTx/>
              <a:buChar char="-"/>
            </a:pPr>
            <a:r>
              <a:rPr lang="en-US" sz="1200" dirty="0">
                <a:latin typeface="+mn-lt"/>
              </a:rPr>
              <a:t>Examples of municipal and provincial laws:    </a:t>
            </a:r>
          </a:p>
          <a:p>
            <a:r>
              <a:rPr lang="en-US" sz="1200" dirty="0">
                <a:latin typeface="+mn-lt"/>
              </a:rPr>
              <a:t>          - Toronto (inside municipal work places &amp; requested a provincial ban)</a:t>
            </a:r>
          </a:p>
          <a:p>
            <a:pPr lvl="1"/>
            <a:r>
              <a:rPr lang="en-US" sz="1200" dirty="0">
                <a:latin typeface="+mn-lt"/>
              </a:rPr>
              <a:t>- Red Deer, Alberta (indoor ban)</a:t>
            </a:r>
          </a:p>
          <a:p>
            <a:pPr lvl="1"/>
            <a:r>
              <a:rPr lang="en-US" sz="1200" dirty="0">
                <a:latin typeface="+mn-lt"/>
              </a:rPr>
              <a:t>- Nelson, BC (indoor ban)</a:t>
            </a:r>
          </a:p>
          <a:p>
            <a:pPr lvl="1"/>
            <a:r>
              <a:rPr lang="en-US" sz="1200" dirty="0">
                <a:latin typeface="+mn-lt"/>
              </a:rPr>
              <a:t>- Vancouver, BC (indoor ban)</a:t>
            </a:r>
          </a:p>
          <a:p>
            <a:pPr lvl="1"/>
            <a:r>
              <a:rPr lang="en-US" sz="1200" dirty="0">
                <a:latin typeface="+mn-lt"/>
              </a:rPr>
              <a:t>- Elgin County, Ontario (inside municipal workplaces)</a:t>
            </a:r>
          </a:p>
          <a:p>
            <a:pPr lvl="1"/>
            <a:r>
              <a:rPr lang="en-US" sz="1200" dirty="0">
                <a:latin typeface="+mn-lt"/>
              </a:rPr>
              <a:t>- Montreal (requested a provincial ban)</a:t>
            </a:r>
          </a:p>
          <a:p>
            <a:pPr lvl="1"/>
            <a:r>
              <a:rPr lang="en-US" sz="1200" dirty="0">
                <a:latin typeface="+mn-lt"/>
              </a:rPr>
              <a:t>- Nova Scotia (provincial law in effect)</a:t>
            </a:r>
          </a:p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6259-3117-407D-8271-43A3F6107E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37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51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41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68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93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53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01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1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1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45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9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EA48-8931-45E3-AEE9-C3184F7476B4}" type="datetimeFigureOut">
              <a:rPr lang="en-US" smtClean="0"/>
              <a:pPr/>
              <a:t>2014-Nov-17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7ECD1-D774-499D-9B6C-63B0A3337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1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SparksStreet/status/370592527990001666/photo/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ttawacitizen.com/news/Photos+Video+World+Largest+Sandbox/8516949/story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witter.com/SparksStreet/status/383261156489428992/photo/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mele\Documents\OCSH\OCSH Logos\OCSH_New_Logo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684" y="736235"/>
            <a:ext cx="5638800" cy="14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6084" y="2828836"/>
            <a:ext cx="6096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Deputation Presented by </a:t>
            </a:r>
          </a:p>
          <a:p>
            <a:pPr algn="ctr"/>
            <a:r>
              <a:rPr lang="en-US" sz="2600" dirty="0" smtClean="0"/>
              <a:t>Carol </a:t>
            </a:r>
            <a:r>
              <a:rPr lang="en-US" sz="2600" dirty="0"/>
              <a:t>McDonald, OCSH </a:t>
            </a:r>
            <a:r>
              <a:rPr lang="en-US" sz="2600" dirty="0" smtClean="0"/>
              <a:t>President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Ottawa Board of Health </a:t>
            </a:r>
            <a:endParaRPr lang="en-US" sz="2600" dirty="0" smtClean="0"/>
          </a:p>
          <a:p>
            <a:pPr algn="ctr"/>
            <a:r>
              <a:rPr lang="en-US" sz="2600" dirty="0" smtClean="0"/>
              <a:t>November </a:t>
            </a:r>
            <a:r>
              <a:rPr lang="en-US" sz="2600" dirty="0"/>
              <a:t>17, 2014</a:t>
            </a:r>
          </a:p>
          <a:p>
            <a:pPr algn="ctr"/>
            <a:r>
              <a:rPr lang="en-US" sz="2600" dirty="0" smtClean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987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6600CC"/>
                </a:solidFill>
              </a:rPr>
              <a:t>Waterpipes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11 waterpipe establishments </a:t>
            </a:r>
            <a:r>
              <a:rPr lang="en-US" sz="2400" dirty="0"/>
              <a:t>in </a:t>
            </a:r>
            <a:r>
              <a:rPr lang="en-US" sz="2400" dirty="0" smtClean="0"/>
              <a:t>Ottawa.</a:t>
            </a:r>
            <a:endParaRPr lang="en-US" sz="24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No legal barriers to passing an indoor bylaw in Ottawa</a:t>
            </a:r>
            <a:r>
              <a:rPr lang="en-US" sz="2400" dirty="0" smtClean="0"/>
              <a:t>: </a:t>
            </a:r>
          </a:p>
          <a:p>
            <a:pPr lvl="1"/>
            <a:r>
              <a:rPr lang="en-US" sz="2200" dirty="0" smtClean="0"/>
              <a:t>B.C. provincial court ruling upheld Vancouver’s bylaw </a:t>
            </a:r>
            <a:r>
              <a:rPr lang="en-US" sz="1800" dirty="0" smtClean="0"/>
              <a:t>[11]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Alberta and Quebec have passed provincial laws 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Ontario municipalities have passed bylaws. </a:t>
            </a:r>
            <a:r>
              <a:rPr lang="en-US" sz="1800" dirty="0" smtClean="0">
                <a:sym typeface="Wingdings" panose="05000000000000000000" pitchFamily="2" charset="2"/>
              </a:rPr>
              <a:t>[12]</a:t>
            </a:r>
          </a:p>
          <a:p>
            <a:pPr marL="457200" lvl="1" indent="0">
              <a:buNone/>
            </a:pPr>
            <a:endParaRPr lang="en-US" sz="1000" dirty="0" smtClean="0">
              <a:sym typeface="Wingdings" panose="05000000000000000000" pitchFamily="2" charset="2"/>
            </a:endParaRPr>
          </a:p>
          <a:p>
            <a:r>
              <a:rPr lang="en-US" sz="2400" dirty="0" smtClean="0"/>
              <a:t>Scientific study of air quality in waterpipe </a:t>
            </a:r>
            <a:r>
              <a:rPr lang="en-US" sz="2400" dirty="0"/>
              <a:t>establishments in </a:t>
            </a:r>
            <a:r>
              <a:rPr lang="en-US" sz="2400" dirty="0" smtClean="0"/>
              <a:t>Toronto </a:t>
            </a:r>
            <a:r>
              <a:rPr lang="en-US" sz="1800" dirty="0" smtClean="0"/>
              <a:t>[13]:</a:t>
            </a:r>
            <a:endParaRPr lang="en-US" sz="1800" dirty="0"/>
          </a:p>
          <a:p>
            <a:pPr lvl="1"/>
            <a:r>
              <a:rPr lang="en-CA" sz="2200" dirty="0">
                <a:solidFill>
                  <a:srgbClr val="0000FF"/>
                </a:solidFill>
              </a:rPr>
              <a:t>Staff and patrons </a:t>
            </a:r>
            <a:r>
              <a:rPr lang="en-CA" sz="2200" dirty="0" smtClean="0">
                <a:solidFill>
                  <a:srgbClr val="0000FF"/>
                </a:solidFill>
              </a:rPr>
              <a:t>were exposed </a:t>
            </a:r>
            <a:r>
              <a:rPr lang="en-CA" sz="2200" dirty="0">
                <a:solidFill>
                  <a:srgbClr val="0000FF"/>
                </a:solidFill>
              </a:rPr>
              <a:t>to </a:t>
            </a:r>
            <a:r>
              <a:rPr lang="en-CA" sz="2200" dirty="0" smtClean="0">
                <a:solidFill>
                  <a:srgbClr val="0000FF"/>
                </a:solidFill>
              </a:rPr>
              <a:t>“air </a:t>
            </a:r>
            <a:r>
              <a:rPr lang="en-CA" sz="2200" dirty="0">
                <a:solidFill>
                  <a:srgbClr val="0000FF"/>
                </a:solidFill>
              </a:rPr>
              <a:t>quality levels considered hazardous to human </a:t>
            </a:r>
            <a:r>
              <a:rPr lang="en-CA" sz="2200" dirty="0" smtClean="0">
                <a:solidFill>
                  <a:srgbClr val="0000FF"/>
                </a:solidFill>
              </a:rPr>
              <a:t>health.” </a:t>
            </a:r>
            <a:endParaRPr lang="en-CA" sz="2200" dirty="0">
              <a:solidFill>
                <a:srgbClr val="0000FF"/>
              </a:solidFill>
            </a:endParaRPr>
          </a:p>
          <a:p>
            <a:pPr lvl="1"/>
            <a:r>
              <a:rPr lang="en-CA" sz="2200" dirty="0" smtClean="0">
                <a:solidFill>
                  <a:srgbClr val="0000FF"/>
                </a:solidFill>
              </a:rPr>
              <a:t>“Results </a:t>
            </a:r>
            <a:r>
              <a:rPr lang="en-CA" sz="2200" dirty="0">
                <a:solidFill>
                  <a:srgbClr val="0000FF"/>
                </a:solidFill>
              </a:rPr>
              <a:t>support </a:t>
            </a:r>
            <a:r>
              <a:rPr lang="en-CA" sz="2200" dirty="0" smtClean="0">
                <a:solidFill>
                  <a:srgbClr val="0000FF"/>
                </a:solidFill>
              </a:rPr>
              <a:t>eliminating waterpipe smoking in hospitality venues inside and out.” 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74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>
                <a:solidFill>
                  <a:srgbClr val="6600CC"/>
                </a:solidFill>
              </a:rPr>
              <a:t/>
            </a:r>
            <a:br>
              <a:rPr lang="en-CA" sz="4000" dirty="0" smtClean="0">
                <a:solidFill>
                  <a:srgbClr val="6600CC"/>
                </a:solidFill>
              </a:rPr>
            </a:br>
            <a:r>
              <a:rPr lang="en-CA" sz="3600" dirty="0" smtClean="0">
                <a:solidFill>
                  <a:srgbClr val="6600CC"/>
                </a:solidFill>
              </a:rPr>
              <a:t>Sparks </a:t>
            </a:r>
            <a:r>
              <a:rPr lang="en-CA" sz="3600" dirty="0">
                <a:solidFill>
                  <a:srgbClr val="6600CC"/>
                </a:solidFill>
              </a:rPr>
              <a:t>Street </a:t>
            </a:r>
            <a:r>
              <a:rPr lang="en-CA" sz="3600" dirty="0" smtClean="0">
                <a:solidFill>
                  <a:srgbClr val="6600CC"/>
                </a:solidFill>
              </a:rPr>
              <a:t>Mall </a:t>
            </a:r>
            <a:r>
              <a:rPr lang="en-CA" sz="4000" dirty="0">
                <a:solidFill>
                  <a:srgbClr val="6600CC"/>
                </a:solidFill>
              </a:rPr>
              <a:t/>
            </a:r>
            <a:br>
              <a:rPr lang="en-CA" sz="4000" dirty="0">
                <a:solidFill>
                  <a:srgbClr val="6600CC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 fontScale="25000" lnSpcReduction="20000"/>
          </a:bodyPr>
          <a:lstStyle/>
          <a:p>
            <a:r>
              <a:rPr lang="en-CA" sz="9600" dirty="0" smtClean="0">
                <a:sym typeface="Wingdings" panose="05000000000000000000" pitchFamily="2" charset="2"/>
              </a:rPr>
              <a:t>The OCSH has received </a:t>
            </a:r>
            <a:r>
              <a:rPr lang="en-CA" sz="9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numerous complaints </a:t>
            </a:r>
            <a:r>
              <a:rPr lang="en-CA" sz="9600" dirty="0" smtClean="0">
                <a:sym typeface="Wingdings" panose="05000000000000000000" pitchFamily="2" charset="2"/>
              </a:rPr>
              <a:t>about s</a:t>
            </a:r>
            <a:r>
              <a:rPr lang="en-CA" sz="9600" dirty="0" smtClean="0"/>
              <a:t>econd-hand smoke along the mall, and about second-hand smoke drifting into workplaces, stores, and health clinics. </a:t>
            </a:r>
          </a:p>
          <a:p>
            <a:pPr marL="0" indent="0">
              <a:buNone/>
            </a:pPr>
            <a:endParaRPr lang="en-CA" sz="9600" dirty="0" smtClean="0"/>
          </a:p>
          <a:p>
            <a:r>
              <a:rPr lang="en-CA" sz="9600" dirty="0" smtClean="0"/>
              <a:t>The mall hosts cancer fundraisers; blood donor clinics; children’s events; amusement rides; culinary festivals; and live music, dancing, and sporting events. All of these events should occur in a </a:t>
            </a:r>
            <a:r>
              <a:rPr lang="en-CA" sz="9600" dirty="0" smtClean="0">
                <a:solidFill>
                  <a:srgbClr val="0000FF"/>
                </a:solidFill>
              </a:rPr>
              <a:t>100% smoke-free environment, similar to events held on city property</a:t>
            </a:r>
            <a:r>
              <a:rPr lang="en-CA" sz="9600" dirty="0" smtClean="0"/>
              <a:t>.  </a:t>
            </a:r>
          </a:p>
          <a:p>
            <a:endParaRPr lang="en-CA" sz="9600" dirty="0">
              <a:solidFill>
                <a:srgbClr val="FF0000"/>
              </a:solidFill>
            </a:endParaRPr>
          </a:p>
          <a:p>
            <a:r>
              <a:rPr lang="en-US" sz="9600" dirty="0" smtClean="0">
                <a:solidFill>
                  <a:srgbClr val="FF0000"/>
                </a:solidFill>
              </a:rPr>
              <a:t>All</a:t>
            </a:r>
            <a:r>
              <a:rPr lang="en-CA" sz="9600" dirty="0" smtClean="0">
                <a:solidFill>
                  <a:srgbClr val="FF0000"/>
                </a:solidFill>
              </a:rPr>
              <a:t> parks</a:t>
            </a:r>
            <a:r>
              <a:rPr lang="en-CA" sz="9600" dirty="0">
                <a:solidFill>
                  <a:srgbClr val="FF0000"/>
                </a:solidFill>
              </a:rPr>
              <a:t>, patios, playgrounds, music, food, and retail venues in Ottawa are 100% smoke-free! </a:t>
            </a:r>
            <a:r>
              <a:rPr lang="en-CA" sz="9600" dirty="0" smtClean="0">
                <a:solidFill>
                  <a:srgbClr val="FF0000"/>
                </a:solidFill>
              </a:rPr>
              <a:t>Why not Sparks Street Mall?</a:t>
            </a:r>
            <a:endParaRPr lang="en-CA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9600" dirty="0" smtClean="0"/>
          </a:p>
          <a:p>
            <a:r>
              <a:rPr lang="en-CA" sz="9600" dirty="0" smtClean="0"/>
              <a:t>A smoke-free bylaw would support mall employees and visitors who are trying to quit smoking and to stay smoke-free.</a:t>
            </a:r>
          </a:p>
          <a:p>
            <a:pPr marL="0" indent="0">
              <a:buNone/>
            </a:pPr>
            <a:endParaRPr lang="en-CA" sz="10400" dirty="0" smtClean="0"/>
          </a:p>
          <a:p>
            <a:pPr marL="0" indent="0">
              <a:buNone/>
            </a:pPr>
            <a:r>
              <a:rPr lang="en-US" sz="8000" dirty="0"/>
              <a:t/>
            </a:r>
            <a:br>
              <a:rPr lang="en-US" sz="8000" dirty="0"/>
            </a:br>
            <a:endParaRPr lang="en-CA" sz="8000" dirty="0" smtClean="0"/>
          </a:p>
          <a:p>
            <a:pPr marL="0" indent="0" algn="ctr">
              <a:buNone/>
            </a:pP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xmlns="" val="23116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6600CC"/>
                </a:solidFill>
              </a:rPr>
              <a:t>Sparks Street Mall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Everything but a “street”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City </a:t>
            </a:r>
            <a:r>
              <a:rPr lang="en-US" sz="2600" dirty="0"/>
              <a:t>of Ottawa’s </a:t>
            </a:r>
            <a:r>
              <a:rPr lang="en-US" sz="2600" dirty="0">
                <a:solidFill>
                  <a:srgbClr val="0000FF"/>
                </a:solidFill>
              </a:rPr>
              <a:t>Official </a:t>
            </a:r>
            <a:r>
              <a:rPr lang="en-US" sz="2600" dirty="0" smtClean="0">
                <a:solidFill>
                  <a:srgbClr val="0000FF"/>
                </a:solidFill>
              </a:rPr>
              <a:t>Plan </a:t>
            </a:r>
            <a:r>
              <a:rPr lang="en-US" sz="2600" dirty="0" smtClean="0"/>
              <a:t>for the Sparks Street Mall:</a:t>
            </a:r>
            <a:endParaRPr lang="en-US" sz="2600" dirty="0"/>
          </a:p>
          <a:p>
            <a:pPr lvl="1"/>
            <a:r>
              <a:rPr lang="en-US" sz="2600" dirty="0"/>
              <a:t>“Oasis in the heart of the City” </a:t>
            </a:r>
          </a:p>
          <a:p>
            <a:pPr lvl="1"/>
            <a:r>
              <a:rPr lang="en-US" sz="2600" dirty="0"/>
              <a:t>“</a:t>
            </a:r>
            <a:r>
              <a:rPr lang="en-US" sz="2600" dirty="0" smtClean="0"/>
              <a:t>ensure…a </a:t>
            </a:r>
            <a:r>
              <a:rPr lang="en-US" sz="2600" dirty="0"/>
              <a:t>pleasant pedestrian </a:t>
            </a:r>
            <a:r>
              <a:rPr lang="en-US" sz="2600" dirty="0" smtClean="0"/>
              <a:t>environment...”</a:t>
            </a:r>
            <a:endParaRPr lang="en-US" sz="2600" dirty="0"/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0000FF"/>
                </a:solidFill>
              </a:rPr>
              <a:t>25 examples worldwide </a:t>
            </a:r>
            <a:r>
              <a:rPr lang="en-US" sz="2600" dirty="0"/>
              <a:t>of smoke-free pedestrian malls, plazas, town squares, outdoor shopping areas, and street </a:t>
            </a:r>
            <a:r>
              <a:rPr lang="en-US" sz="2600" dirty="0" smtClean="0"/>
              <a:t>fairs</a:t>
            </a:r>
            <a:endParaRPr lang="en-US" sz="2600" dirty="0"/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Times </a:t>
            </a:r>
            <a:r>
              <a:rPr lang="en-US" sz="2600" dirty="0">
                <a:solidFill>
                  <a:srgbClr val="FF0000"/>
                </a:solidFill>
              </a:rPr>
              <a:t>Square in New York City is smoke-free! </a:t>
            </a:r>
            <a:endParaRPr lang="en-US" sz="2600" dirty="0" smtClean="0">
              <a:solidFill>
                <a:srgbClr val="FF0000"/>
              </a:solidFill>
            </a:endParaRPr>
          </a:p>
          <a:p>
            <a:pPr lvl="2"/>
            <a:r>
              <a:rPr lang="en-US" sz="2600" dirty="0" smtClean="0"/>
              <a:t>NYC </a:t>
            </a:r>
            <a:r>
              <a:rPr lang="en-US" sz="2600" dirty="0">
                <a:sym typeface="Wingdings" panose="05000000000000000000" pitchFamily="2" charset="2"/>
              </a:rPr>
              <a:t> 8.4 million residents </a:t>
            </a:r>
            <a:r>
              <a:rPr lang="en-US" sz="1900" dirty="0" smtClean="0">
                <a:sym typeface="Wingdings" panose="05000000000000000000" pitchFamily="2" charset="2"/>
              </a:rPr>
              <a:t>[14] </a:t>
            </a:r>
            <a:r>
              <a:rPr lang="en-US" sz="2600" dirty="0" smtClean="0">
                <a:sym typeface="Wingdings" panose="05000000000000000000" pitchFamily="2" charset="2"/>
              </a:rPr>
              <a:t>vs</a:t>
            </a:r>
            <a:r>
              <a:rPr lang="en-US" sz="2600" dirty="0">
                <a:sym typeface="Wingdings" panose="05000000000000000000" pitchFamily="2" charset="2"/>
              </a:rPr>
              <a:t>. </a:t>
            </a:r>
            <a:r>
              <a:rPr lang="en-US" sz="2600" dirty="0" smtClean="0">
                <a:sym typeface="Wingdings" panose="05000000000000000000" pitchFamily="2" charset="2"/>
              </a:rPr>
              <a:t>Ottawa </a:t>
            </a:r>
            <a:r>
              <a:rPr lang="en-US" sz="2600" dirty="0">
                <a:sym typeface="Wingdings" panose="05000000000000000000" pitchFamily="2" charset="2"/>
              </a:rPr>
              <a:t> 870,250 </a:t>
            </a:r>
            <a:r>
              <a:rPr lang="en-US" sz="2600" dirty="0" smtClean="0">
                <a:sym typeface="Wingdings" panose="05000000000000000000" pitchFamily="2" charset="2"/>
              </a:rPr>
              <a:t>residents </a:t>
            </a:r>
            <a:r>
              <a:rPr lang="en-US" sz="1900" dirty="0" smtClean="0">
                <a:sym typeface="Wingdings" panose="05000000000000000000" pitchFamily="2" charset="2"/>
              </a:rPr>
              <a:t>[15]</a:t>
            </a:r>
            <a:endParaRPr lang="en-US" sz="1900" dirty="0"/>
          </a:p>
          <a:p>
            <a:endParaRPr lang="en-CA" sz="31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16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edded image permali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52578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i="1" dirty="0" smtClean="0"/>
          </a:p>
          <a:p>
            <a:pPr algn="ctr"/>
            <a:r>
              <a:rPr lang="en-CA" i="1" dirty="0" smtClean="0"/>
              <a:t>Source</a:t>
            </a:r>
            <a:r>
              <a:rPr lang="en-CA" i="1" dirty="0"/>
              <a:t>:</a:t>
            </a:r>
            <a:r>
              <a:rPr lang="en-CA" dirty="0"/>
              <a:t> </a:t>
            </a:r>
            <a:r>
              <a:rPr lang="en-CA" i="1" dirty="0"/>
              <a:t>Sparks Street </a:t>
            </a:r>
            <a:r>
              <a:rPr lang="en-CA" i="1" dirty="0" smtClean="0"/>
              <a:t>BIA, Twitter</a:t>
            </a:r>
            <a:r>
              <a:rPr lang="en-CA" i="1" dirty="0"/>
              <a:t>, August 22, </a:t>
            </a:r>
            <a:r>
              <a:rPr lang="en-CA" i="1" dirty="0" smtClean="0"/>
              <a:t>2013 </a:t>
            </a:r>
            <a:r>
              <a:rPr lang="en-CA" u="sng" dirty="0">
                <a:hlinkClick r:id="rId4"/>
              </a:rPr>
              <a:t>https://twitter.com/SparksStreet/status/370592527990001666/photo/1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286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mele\AppData\Local\Microsoft\Windows\Temporary Internet Files\Content.Outlook\UTALR6PB\Ottawa-20130611-0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0436"/>
            <a:ext cx="8153400" cy="49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867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Setting </a:t>
            </a:r>
            <a:r>
              <a:rPr lang="en-US" i="1" dirty="0"/>
              <a:t>up the </a:t>
            </a:r>
            <a:r>
              <a:rPr lang="en-US" i="1" dirty="0" smtClean="0"/>
              <a:t>“world’s </a:t>
            </a:r>
            <a:r>
              <a:rPr lang="en-US" i="1" dirty="0"/>
              <a:t>largest </a:t>
            </a:r>
            <a:r>
              <a:rPr lang="en-US" i="1" dirty="0" smtClean="0"/>
              <a:t>sandbox” </a:t>
            </a:r>
            <a:r>
              <a:rPr lang="en-US" i="1" dirty="0"/>
              <a:t>on the Sparks Street </a:t>
            </a:r>
            <a:r>
              <a:rPr lang="en-US" i="1" dirty="0" smtClean="0"/>
              <a:t>Mall, June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45027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rmele\Documents\OCSH\2013-2014 Sparks Street\Sparks Street sand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04800"/>
            <a:ext cx="518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5334001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i="1" dirty="0"/>
              <a:t>Source: </a:t>
            </a:r>
            <a:r>
              <a:rPr lang="en-CA" i="1" dirty="0" smtClean="0"/>
              <a:t>Sparks Street Mall, World’s </a:t>
            </a:r>
            <a:r>
              <a:rPr lang="en-CA" i="1" dirty="0"/>
              <a:t>Largest Sandbox, </a:t>
            </a:r>
            <a:r>
              <a:rPr lang="en-CA" i="1" dirty="0" smtClean="0"/>
              <a:t>                        The Ottawa </a:t>
            </a:r>
            <a:r>
              <a:rPr lang="en-CA" i="1" dirty="0"/>
              <a:t>Citizen, June 12, 2013. </a:t>
            </a:r>
            <a:r>
              <a:rPr lang="en-CA" u="sng" dirty="0" smtClean="0">
                <a:hlinkClick r:id="rId4"/>
              </a:rPr>
              <a:t>www.ottawacitizen.com/news/Photos+Video+World+Largest+Sandbox/8516949/story.html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6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bedded image permali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580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5410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i="1" dirty="0"/>
              <a:t>Source: Sparks Street </a:t>
            </a:r>
            <a:r>
              <a:rPr lang="en-CA" i="1" dirty="0" smtClean="0"/>
              <a:t>BIA, Twitter</a:t>
            </a:r>
            <a:r>
              <a:rPr lang="en-CA" i="1" dirty="0"/>
              <a:t>, September 26, 2013.</a:t>
            </a:r>
            <a:endParaRPr lang="en-US" dirty="0"/>
          </a:p>
          <a:p>
            <a:pPr algn="ctr"/>
            <a:r>
              <a:rPr lang="en-CA" u="sng" dirty="0">
                <a:hlinkClick r:id="rId4"/>
              </a:rPr>
              <a:t>https://twitter.com/SparksStreet/status/383261156489428992/photo/1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27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6600CC"/>
                </a:solidFill>
              </a:rPr>
              <a:t>Sparks Street </a:t>
            </a:r>
            <a:r>
              <a:rPr lang="en-CA" sz="3600" dirty="0" smtClean="0">
                <a:solidFill>
                  <a:srgbClr val="6600CC"/>
                </a:solidFill>
              </a:rPr>
              <a:t>Mall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The OCSH asks that the City of Ottawa and the Board of Health resolve this long-standing public health issue by again requesting that the province: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2600" dirty="0"/>
              <a:t>Amend the </a:t>
            </a:r>
            <a:r>
              <a:rPr lang="en-US" sz="2600" i="1" dirty="0"/>
              <a:t>Ontario Highway Traffic Act</a:t>
            </a:r>
            <a:r>
              <a:rPr lang="en-US" sz="2600" dirty="0"/>
              <a:t> such that any part of a roadway that includes a pedestrian mall, </a:t>
            </a:r>
            <a:r>
              <a:rPr lang="en-US" sz="2600" dirty="0" smtClean="0"/>
              <a:t>plaza, public square, outdoor shopping area, sidewalks, </a:t>
            </a:r>
            <a:r>
              <a:rPr lang="en-US" sz="2600" dirty="0"/>
              <a:t>etc…be smoke-free </a:t>
            </a:r>
          </a:p>
          <a:p>
            <a:pPr lvl="1"/>
            <a:r>
              <a:rPr lang="en-US" sz="2600" dirty="0"/>
              <a:t>Amend the </a:t>
            </a:r>
            <a:r>
              <a:rPr lang="en-US" sz="2600" i="1" dirty="0"/>
              <a:t>Smoke-Free Ontario Act </a:t>
            </a:r>
            <a:r>
              <a:rPr lang="en-US" sz="2600" dirty="0"/>
              <a:t>such that </a:t>
            </a:r>
            <a:r>
              <a:rPr lang="en-US" sz="2600" dirty="0" smtClean="0"/>
              <a:t>municipal smoke-free bylaws apply </a:t>
            </a:r>
            <a:r>
              <a:rPr lang="en-US" sz="2600" dirty="0"/>
              <a:t>to pedestrian malls, </a:t>
            </a:r>
            <a:r>
              <a:rPr lang="en-US" sz="2600" dirty="0" smtClean="0"/>
              <a:t>plazas, public </a:t>
            </a:r>
            <a:r>
              <a:rPr lang="en-US" sz="2600" dirty="0"/>
              <a:t>squares, </a:t>
            </a:r>
            <a:r>
              <a:rPr lang="en-US" sz="2600" dirty="0" smtClean="0"/>
              <a:t>outdoor shopping areas, sidewalks</a:t>
            </a:r>
            <a:r>
              <a:rPr lang="en-US" sz="2600" dirty="0"/>
              <a:t>, etc..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800" dirty="0" smtClean="0"/>
              <a:t>The OCSH also asks the City of Ottawa to ensure that all events on the mall are smoke-free.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63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6600CC"/>
                </a:solidFill>
              </a:rPr>
              <a:t/>
            </a:r>
            <a:br>
              <a:rPr lang="en-CA" dirty="0" smtClean="0">
                <a:solidFill>
                  <a:srgbClr val="6600CC"/>
                </a:solidFill>
              </a:rPr>
            </a:br>
            <a:r>
              <a:rPr lang="en-CA" sz="4000" dirty="0" smtClean="0">
                <a:solidFill>
                  <a:srgbClr val="6600CC"/>
                </a:solidFill>
              </a:rPr>
              <a:t>Hospital Campuses</a:t>
            </a:r>
            <a:r>
              <a:rPr lang="en-CA" sz="4000" dirty="0">
                <a:solidFill>
                  <a:srgbClr val="6600CC"/>
                </a:solidFill>
              </a:rPr>
              <a:t/>
            </a:r>
            <a:br>
              <a:rPr lang="en-CA" sz="4000" dirty="0">
                <a:solidFill>
                  <a:srgbClr val="6600CC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 fontScale="40000" lnSpcReduction="20000"/>
          </a:bodyPr>
          <a:lstStyle/>
          <a:p>
            <a:r>
              <a:rPr lang="en-CA" sz="5500" dirty="0" smtClean="0"/>
              <a:t>We are responding to ongoing requests for help about                     </a:t>
            </a:r>
            <a:r>
              <a:rPr lang="en-CA" sz="5500" dirty="0" smtClean="0">
                <a:solidFill>
                  <a:srgbClr val="0000FF"/>
                </a:solidFill>
              </a:rPr>
              <a:t>second-hand smoke at hospital entranceways. </a:t>
            </a:r>
          </a:p>
          <a:p>
            <a:pPr marL="0" indent="0">
              <a:buNone/>
            </a:pPr>
            <a:endParaRPr lang="en-CA" sz="5000" dirty="0" smtClean="0">
              <a:solidFill>
                <a:srgbClr val="0000FF"/>
              </a:solidFill>
            </a:endParaRPr>
          </a:p>
          <a:p>
            <a:r>
              <a:rPr lang="en-CA" sz="5500" dirty="0" smtClean="0"/>
              <a:t>Patients </a:t>
            </a:r>
            <a:r>
              <a:rPr lang="en-CA" sz="5500" dirty="0"/>
              <a:t>and hospital </a:t>
            </a:r>
            <a:r>
              <a:rPr lang="en-CA" sz="5500" dirty="0" smtClean="0"/>
              <a:t>staff who smoke on hospital property </a:t>
            </a:r>
            <a:r>
              <a:rPr lang="en-CA" sz="5500" dirty="0" smtClean="0">
                <a:solidFill>
                  <a:srgbClr val="0000FF"/>
                </a:solidFill>
              </a:rPr>
              <a:t>off-gas </a:t>
            </a:r>
            <a:r>
              <a:rPr lang="en-CA" sz="5500" dirty="0">
                <a:solidFill>
                  <a:srgbClr val="0000FF"/>
                </a:solidFill>
              </a:rPr>
              <a:t>third-hand </a:t>
            </a:r>
            <a:r>
              <a:rPr lang="en-CA" sz="5500" dirty="0" smtClean="0">
                <a:solidFill>
                  <a:srgbClr val="0000FF"/>
                </a:solidFill>
              </a:rPr>
              <a:t>smoke </a:t>
            </a:r>
            <a:r>
              <a:rPr lang="en-CA" sz="5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CA" sz="5500" dirty="0" smtClean="0">
                <a:solidFill>
                  <a:srgbClr val="0000FF"/>
                </a:solidFill>
              </a:rPr>
              <a:t>a h</a:t>
            </a:r>
            <a:r>
              <a:rPr lang="en-CA" sz="5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ealth </a:t>
            </a:r>
            <a:r>
              <a:rPr lang="en-CA" sz="5500" dirty="0">
                <a:solidFill>
                  <a:srgbClr val="0000FF"/>
                </a:solidFill>
                <a:sym typeface="Wingdings" panose="05000000000000000000" pitchFamily="2" charset="2"/>
              </a:rPr>
              <a:t>risk to </a:t>
            </a:r>
            <a:r>
              <a:rPr lang="en-CA" sz="5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patients, staff, and visitors.</a:t>
            </a:r>
          </a:p>
          <a:p>
            <a:pPr marL="0" indent="0">
              <a:buNone/>
            </a:pPr>
            <a:endParaRPr lang="en-CA" sz="50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en-US" sz="5500" dirty="0" smtClean="0"/>
              <a:t>Ottawa </a:t>
            </a:r>
            <a:r>
              <a:rPr lang="en-US" sz="5500" dirty="0"/>
              <a:t>Public Health </a:t>
            </a:r>
            <a:r>
              <a:rPr lang="en-US" sz="5500" dirty="0" smtClean="0"/>
              <a:t>Survey: 78</a:t>
            </a:r>
            <a:r>
              <a:rPr lang="en-US" sz="5500" dirty="0"/>
              <a:t>% </a:t>
            </a:r>
            <a:r>
              <a:rPr lang="en-US" sz="5500" dirty="0" smtClean="0"/>
              <a:t>of Ottawa residents support </a:t>
            </a:r>
            <a:r>
              <a:rPr lang="en-US" sz="5500" dirty="0"/>
              <a:t>smoke-free hospital </a:t>
            </a:r>
            <a:r>
              <a:rPr lang="en-US" sz="5500" dirty="0" smtClean="0"/>
              <a:t>campuses. </a:t>
            </a:r>
            <a:r>
              <a:rPr lang="en-US" sz="4500" dirty="0" smtClean="0"/>
              <a:t>[16]</a:t>
            </a:r>
            <a:endParaRPr lang="en-US" sz="4500" dirty="0"/>
          </a:p>
          <a:p>
            <a:endParaRPr lang="en-CA" sz="5000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CA" sz="5500" dirty="0" smtClean="0">
                <a:solidFill>
                  <a:srgbClr val="6600CC"/>
                </a:solidFill>
                <a:sym typeface="Wingdings" panose="05000000000000000000" pitchFamily="2" charset="2"/>
              </a:rPr>
              <a:t>Questions for the Ottawa Board of Health: </a:t>
            </a:r>
          </a:p>
          <a:p>
            <a:pPr marL="0" indent="0">
              <a:buNone/>
            </a:pPr>
            <a:endParaRPr lang="en-CA" sz="5000" dirty="0">
              <a:solidFill>
                <a:srgbClr val="6600CC"/>
              </a:solidFill>
              <a:sym typeface="Wingdings" panose="05000000000000000000" pitchFamily="2" charset="2"/>
            </a:endParaRPr>
          </a:p>
          <a:p>
            <a:r>
              <a:rPr lang="en-CA" sz="5500" dirty="0" smtClean="0"/>
              <a:t>Why are vulnerable patients, hospital staff, and visitors still exposed </a:t>
            </a:r>
            <a:r>
              <a:rPr lang="en-CA" sz="5500" dirty="0"/>
              <a:t>to second-hand </a:t>
            </a:r>
            <a:r>
              <a:rPr lang="en-CA" sz="5500" dirty="0" smtClean="0"/>
              <a:t>smoke at health care facilities?</a:t>
            </a:r>
          </a:p>
          <a:p>
            <a:pPr marL="0" indent="0">
              <a:buNone/>
            </a:pPr>
            <a:endParaRPr lang="en-CA" sz="5000" dirty="0" smtClean="0"/>
          </a:p>
          <a:p>
            <a:r>
              <a:rPr lang="en-CA" sz="5500" dirty="0" smtClean="0"/>
              <a:t>Why are hospital staff modeling nicotine addiction to patients on hospital property?</a:t>
            </a:r>
          </a:p>
          <a:p>
            <a:pPr marL="0" indent="0">
              <a:buNone/>
            </a:pPr>
            <a:endParaRPr lang="en-CA" sz="5500" dirty="0"/>
          </a:p>
          <a:p>
            <a:pPr lvl="1"/>
            <a:endParaRPr lang="en-CA" sz="3200" dirty="0" smtClean="0"/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3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6600CC"/>
                </a:solidFill>
              </a:rPr>
              <a:t>Hospital Campuses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CA" sz="3400" dirty="0" smtClean="0"/>
              <a:t>10 jurisdictions in Ontario have passed bylaws prohibiting smoking on hospital campuses.</a:t>
            </a:r>
            <a:r>
              <a:rPr lang="en-CA" sz="2300" dirty="0" smtClean="0"/>
              <a:t> </a:t>
            </a:r>
            <a:r>
              <a:rPr lang="en-CA" sz="2600" dirty="0" smtClean="0"/>
              <a:t>[17]</a:t>
            </a:r>
          </a:p>
          <a:p>
            <a:pPr marL="0" indent="0">
              <a:buNone/>
            </a:pPr>
            <a:endParaRPr lang="en-CA" sz="3400" dirty="0" smtClean="0"/>
          </a:p>
          <a:p>
            <a:r>
              <a:rPr lang="en-CA" sz="3400" dirty="0" smtClean="0"/>
              <a:t>Examples of </a:t>
            </a:r>
            <a:r>
              <a:rPr lang="en-CA" sz="3400" u="sng" dirty="0" smtClean="0"/>
              <a:t>100</a:t>
            </a:r>
            <a:r>
              <a:rPr lang="en-CA" sz="3400" u="sng" dirty="0"/>
              <a:t>%</a:t>
            </a:r>
            <a:r>
              <a:rPr lang="en-CA" sz="3400" dirty="0"/>
              <a:t> Smoke-Free Hospital </a:t>
            </a:r>
            <a:r>
              <a:rPr lang="en-CA" sz="3400" dirty="0" smtClean="0"/>
              <a:t>Campuses: </a:t>
            </a:r>
            <a:r>
              <a:rPr lang="en-CA" sz="3400" dirty="0"/>
              <a:t/>
            </a:r>
            <a:br>
              <a:rPr lang="en-CA" sz="3400" dirty="0"/>
            </a:br>
            <a:endParaRPr lang="en-CA" sz="3400" dirty="0" smtClean="0"/>
          </a:p>
          <a:p>
            <a:pPr lvl="1"/>
            <a:r>
              <a:rPr lang="en-CA" sz="3400" dirty="0" smtClean="0"/>
              <a:t>Centre </a:t>
            </a:r>
            <a:r>
              <a:rPr lang="en-CA" sz="3400" dirty="0"/>
              <a:t>for Addiction and Mental Health (Toronto) </a:t>
            </a:r>
            <a:endParaRPr lang="en-CA" sz="3400" dirty="0" smtClean="0"/>
          </a:p>
          <a:p>
            <a:pPr lvl="1"/>
            <a:r>
              <a:rPr lang="en-CA" sz="3400" u="sng" dirty="0" smtClean="0"/>
              <a:t>11</a:t>
            </a:r>
            <a:r>
              <a:rPr lang="en-CA" sz="3400" dirty="0" smtClean="0"/>
              <a:t> hospital properties in Grey-Bruce (Ontario)</a:t>
            </a:r>
          </a:p>
          <a:p>
            <a:pPr lvl="1"/>
            <a:r>
              <a:rPr lang="en-CA" sz="3400" dirty="0" smtClean="0"/>
              <a:t>North </a:t>
            </a:r>
            <a:r>
              <a:rPr lang="en-CA" sz="3400" dirty="0"/>
              <a:t>Bay Regional Health </a:t>
            </a:r>
            <a:r>
              <a:rPr lang="en-CA" sz="3400" dirty="0" smtClean="0"/>
              <a:t>Centre</a:t>
            </a:r>
          </a:p>
          <a:p>
            <a:pPr lvl="1"/>
            <a:r>
              <a:rPr lang="en-US" sz="3400" dirty="0" smtClean="0"/>
              <a:t>Sault Area Hospital (Sault Ste. Marie) </a:t>
            </a:r>
          </a:p>
          <a:p>
            <a:pPr lvl="1"/>
            <a:r>
              <a:rPr lang="en-US" sz="3400" dirty="0" smtClean="0"/>
              <a:t>St</a:t>
            </a:r>
            <a:r>
              <a:rPr lang="en-US" sz="3400" dirty="0"/>
              <a:t>. Michael’s Hospital (</a:t>
            </a:r>
            <a:r>
              <a:rPr lang="en-US" sz="3400" dirty="0" smtClean="0"/>
              <a:t>Toronto)</a:t>
            </a:r>
          </a:p>
          <a:p>
            <a:pPr lvl="1"/>
            <a:r>
              <a:rPr lang="en-CA" sz="3400" dirty="0" smtClean="0"/>
              <a:t>Sunnybrook </a:t>
            </a:r>
            <a:r>
              <a:rPr lang="en-CA" sz="3400" dirty="0"/>
              <a:t>Hospital </a:t>
            </a:r>
            <a:r>
              <a:rPr lang="en-CA" sz="3400" dirty="0" smtClean="0"/>
              <a:t>(Toronto)</a:t>
            </a:r>
          </a:p>
          <a:p>
            <a:pPr lvl="1"/>
            <a:r>
              <a:rPr lang="en-US" sz="3400" dirty="0" smtClean="0"/>
              <a:t>Thunder </a:t>
            </a:r>
            <a:r>
              <a:rPr lang="en-US" sz="3400" dirty="0"/>
              <a:t>Bay Regional Health Science </a:t>
            </a:r>
            <a:r>
              <a:rPr lang="en-US" sz="3400" dirty="0" smtClean="0"/>
              <a:t>Centre</a:t>
            </a:r>
          </a:p>
          <a:p>
            <a:pPr lvl="1"/>
            <a:r>
              <a:rPr lang="en-CA" sz="3400" dirty="0" smtClean="0"/>
              <a:t>New York-Presbyterian/</a:t>
            </a:r>
            <a:r>
              <a:rPr lang="en-US" sz="3400" dirty="0" smtClean="0"/>
              <a:t>Weill </a:t>
            </a:r>
            <a:r>
              <a:rPr lang="en-US" sz="3400" dirty="0"/>
              <a:t>Cornell Medical </a:t>
            </a:r>
            <a:r>
              <a:rPr lang="en-US" sz="3400" dirty="0" smtClean="0"/>
              <a:t>Center </a:t>
            </a:r>
          </a:p>
          <a:p>
            <a:pPr marL="0" indent="0">
              <a:buNone/>
            </a:pPr>
            <a:endParaRPr lang="en-US" sz="3600" dirty="0"/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9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CC"/>
                </a:solidFill>
              </a:rPr>
              <a:t>Why Are We Here? </a:t>
            </a:r>
            <a:endParaRPr lang="en-US" sz="3600" dirty="0">
              <a:solidFill>
                <a:srgbClr val="66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>
            <a:noAutofit/>
          </a:bodyPr>
          <a:lstStyle/>
          <a:p>
            <a:r>
              <a:rPr lang="en-US" sz="2300" dirty="0" smtClean="0"/>
              <a:t>To congratulate Ottawa Public Health on the success of the 2012 smoke-free outdoor bylaw and to support their report on the implementation of the bylaw. 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Tobacco use is still the </a:t>
            </a:r>
            <a:r>
              <a:rPr lang="en-US" sz="2300" dirty="0" smtClean="0">
                <a:solidFill>
                  <a:srgbClr val="FF0000"/>
                </a:solidFill>
              </a:rPr>
              <a:t>#1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cause of </a:t>
            </a:r>
            <a:r>
              <a:rPr lang="en-US" sz="2300" u="sng" dirty="0" smtClean="0">
                <a:solidFill>
                  <a:srgbClr val="FF0000"/>
                </a:solidFill>
              </a:rPr>
              <a:t>preventable</a:t>
            </a:r>
            <a:r>
              <a:rPr lang="en-US" sz="2300" dirty="0" smtClean="0">
                <a:solidFill>
                  <a:srgbClr val="FF0000"/>
                </a:solidFill>
              </a:rPr>
              <a:t> disease, disability, and premature death </a:t>
            </a:r>
            <a:r>
              <a:rPr lang="en-US" sz="2300" dirty="0" smtClean="0"/>
              <a:t>in the City of Ottawa. 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To address </a:t>
            </a:r>
            <a:r>
              <a:rPr lang="en-US" sz="2300" dirty="0" smtClean="0">
                <a:solidFill>
                  <a:srgbClr val="FF0000"/>
                </a:solidFill>
              </a:rPr>
              <a:t>ongoing requests for help from individuals and families who continue to suffer from </a:t>
            </a:r>
            <a:r>
              <a:rPr lang="en-US" sz="2300" dirty="0" smtClean="0"/>
              <a:t>exposure to second-hand smoke in public places, workplaces, and multi-unit dwellings.</a:t>
            </a:r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To advocate for </a:t>
            </a:r>
            <a:r>
              <a:rPr lang="en-US" sz="2300" dirty="0" smtClean="0">
                <a:solidFill>
                  <a:srgbClr val="0000FF"/>
                </a:solidFill>
              </a:rPr>
              <a:t>more smoke-free public places and workplaces.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xmlns="" val="13224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6600CC"/>
                </a:solidFill>
              </a:rPr>
              <a:t>Hospital Campuses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a hospital in New York City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can do it, why can’t hospitals in the City of </a:t>
            </a:r>
            <a:r>
              <a:rPr lang="en-US" sz="2400" dirty="0">
                <a:solidFill>
                  <a:srgbClr val="FF0000"/>
                </a:solidFill>
              </a:rPr>
              <a:t>Ottawa? 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New York City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 8.4 million residents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[18]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vs. City of Ottawa  </a:t>
            </a:r>
            <a:r>
              <a:rPr lang="en-US" sz="2400" dirty="0" smtClean="0">
                <a:solidFill>
                  <a:srgbClr val="FF0000"/>
                </a:solidFill>
              </a:rPr>
              <a:t>870,250 residents </a:t>
            </a:r>
            <a:r>
              <a:rPr lang="en-US" sz="1800" dirty="0" smtClean="0">
                <a:solidFill>
                  <a:srgbClr val="FF0000"/>
                </a:solidFill>
              </a:rPr>
              <a:t>[19]</a:t>
            </a:r>
            <a:endParaRPr 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CA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2400" dirty="0">
                <a:solidFill>
                  <a:srgbClr val="FF0000"/>
                </a:solidFill>
              </a:rPr>
              <a:t>CHEO has expressed support to the OCSH for a </a:t>
            </a:r>
            <a:r>
              <a:rPr lang="en-CA" sz="2400" dirty="0" smtClean="0">
                <a:solidFill>
                  <a:srgbClr val="FF0000"/>
                </a:solidFill>
              </a:rPr>
              <a:t>                                 smoke-free </a:t>
            </a:r>
            <a:r>
              <a:rPr lang="en-CA" sz="2400" dirty="0">
                <a:solidFill>
                  <a:srgbClr val="FF0000"/>
                </a:solidFill>
              </a:rPr>
              <a:t>campus!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99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mele\Documents\OCSH\2014 Ottawa Hospital SmokeFree Policy\New York smoke-free 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096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890659"/>
            <a:ext cx="6096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CA" sz="2400" dirty="0" smtClean="0"/>
          </a:p>
          <a:p>
            <a:pPr lvl="1"/>
            <a:endParaRPr lang="en-CA" sz="2400" dirty="0"/>
          </a:p>
          <a:p>
            <a:pPr lvl="1"/>
            <a:endParaRPr lang="en-CA" sz="2400" dirty="0" smtClean="0"/>
          </a:p>
          <a:p>
            <a:pPr lvl="1"/>
            <a:endParaRPr lang="en-CA" sz="2400" dirty="0"/>
          </a:p>
          <a:p>
            <a:pPr lvl="1"/>
            <a:endParaRPr lang="en-CA" sz="2400" dirty="0" smtClean="0"/>
          </a:p>
          <a:p>
            <a:pPr lvl="1"/>
            <a:endParaRPr lang="en-CA" sz="2400" dirty="0" smtClean="0"/>
          </a:p>
          <a:p>
            <a:pPr lvl="1" algn="ctr"/>
            <a:endParaRPr lang="en-CA" sz="2400" dirty="0"/>
          </a:p>
          <a:p>
            <a:pPr lvl="1"/>
            <a:endParaRPr lang="en-CA" sz="1600" b="1" dirty="0" smtClean="0"/>
          </a:p>
          <a:p>
            <a:pPr lvl="1"/>
            <a:endParaRPr lang="en-CA" sz="1600" b="1" dirty="0"/>
          </a:p>
          <a:p>
            <a:pPr lvl="1"/>
            <a:r>
              <a:rPr lang="en-CA" sz="1600" b="1" dirty="0" smtClean="0"/>
              <a:t>New York-Presbyterian Hospital/</a:t>
            </a:r>
            <a:r>
              <a:rPr lang="en-US" sz="1600" b="1" dirty="0" smtClean="0"/>
              <a:t>Weill Cornell </a:t>
            </a:r>
            <a:r>
              <a:rPr lang="en-US" sz="1600" b="1" dirty="0"/>
              <a:t>Medical </a:t>
            </a:r>
            <a:r>
              <a:rPr lang="en-US" sz="1600" b="1" dirty="0" smtClean="0"/>
              <a:t>Center</a:t>
            </a:r>
          </a:p>
          <a:p>
            <a:pPr lvl="1" algn="ctr"/>
            <a:r>
              <a:rPr lang="en-US" sz="1600" b="1" dirty="0" smtClean="0"/>
              <a:t>New York City, August 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3509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CC"/>
                </a:solidFill>
              </a:rPr>
              <a:t>Next Steps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OCSH is concerned about the </a:t>
            </a:r>
            <a:r>
              <a:rPr lang="en-US" sz="2400" dirty="0" smtClean="0">
                <a:solidFill>
                  <a:srgbClr val="0000FF"/>
                </a:solidFill>
              </a:rPr>
              <a:t>slow political and legal process:</a:t>
            </a:r>
          </a:p>
          <a:p>
            <a:pPr lvl="1"/>
            <a:r>
              <a:rPr lang="en-US" sz="2400" dirty="0" smtClean="0"/>
              <a:t>Ottawa </a:t>
            </a:r>
            <a:r>
              <a:rPr lang="en-US" sz="2400" dirty="0"/>
              <a:t>Public Health’s report is for information purposes only. It does not recommend any new bylaws.</a:t>
            </a:r>
          </a:p>
          <a:p>
            <a:pPr lvl="1"/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length of time before the new Board of Health will recommend additional protection for Ottawa residents.</a:t>
            </a:r>
          </a:p>
          <a:p>
            <a:pPr lvl="1"/>
            <a:r>
              <a:rPr lang="en-US" sz="2400" dirty="0"/>
              <a:t>Lack of legal process to review smoke-free bylaws on a regular basis to address emerging issues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Continue to be leaders in Ontario.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600" dirty="0"/>
          </a:p>
          <a:p>
            <a:endParaRPr lang="en-US" sz="26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41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600" dirty="0" smtClean="0">
                <a:solidFill>
                  <a:srgbClr val="6600CC"/>
                </a:solidFill>
              </a:rPr>
              <a:t>Next Steps </a:t>
            </a:r>
            <a:endParaRPr lang="en-US" sz="3600" dirty="0">
              <a:solidFill>
                <a:srgbClr val="66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The OCSH congratulates Ottawa Public Health and the Board of Health for their leadership in tobacco control. </a:t>
            </a:r>
          </a:p>
          <a:p>
            <a:endParaRPr lang="en-US" sz="2600" dirty="0"/>
          </a:p>
          <a:p>
            <a:r>
              <a:rPr lang="en-US" sz="2600" dirty="0" smtClean="0"/>
              <a:t>The OCSH looks forward to the next steps in tobacco control. We will continue to advocate for smoke-free regulations to: </a:t>
            </a:r>
          </a:p>
          <a:p>
            <a:endParaRPr lang="en-US" sz="2600" dirty="0" smtClean="0"/>
          </a:p>
          <a:p>
            <a:pPr lvl="1"/>
            <a:r>
              <a:rPr lang="en-US" sz="2600" dirty="0" smtClean="0"/>
              <a:t>Prevent our youth from becoming addicted to </a:t>
            </a:r>
            <a:r>
              <a:rPr lang="en-US" sz="2600" u="sng" dirty="0" smtClean="0">
                <a:solidFill>
                  <a:srgbClr val="0000FF"/>
                </a:solidFill>
              </a:rPr>
              <a:t>unregulated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tobacco and nicotine products (e.g. waterpipes, electronic cigarettes)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2600" dirty="0" smtClean="0"/>
              <a:t>Help Ottawa residents who are </a:t>
            </a:r>
            <a:r>
              <a:rPr lang="en-US" sz="2600" dirty="0" smtClean="0">
                <a:solidFill>
                  <a:srgbClr val="0000FF"/>
                </a:solidFill>
              </a:rPr>
              <a:t>dying prematurely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from continued exposure to second-hand smoke and from tobacco and nicotine addiction</a:t>
            </a:r>
            <a:r>
              <a:rPr lang="en-US" sz="2600" dirty="0" smtClean="0"/>
              <a:t>.  </a:t>
            </a:r>
            <a:endParaRPr lang="en-US" sz="2600" dirty="0"/>
          </a:p>
          <a:p>
            <a:pPr marL="457200" lvl="1" indent="0" algn="ctr">
              <a:buNone/>
            </a:pPr>
            <a:endParaRPr lang="en-US" sz="2600" dirty="0" smtClean="0"/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Scientific evidence proves that smoke-free spaces help smokers to quit smoking. </a:t>
            </a:r>
            <a:r>
              <a:rPr lang="en-US" sz="2100" dirty="0" smtClean="0">
                <a:solidFill>
                  <a:srgbClr val="FF0000"/>
                </a:solidFill>
              </a:rPr>
              <a:t>[20], [21]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6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6600CC"/>
                </a:solidFill>
              </a:rPr>
              <a:t>                                                                                         </a:t>
            </a:r>
            <a:br>
              <a:rPr lang="en-US" sz="4000" dirty="0" smtClean="0">
                <a:solidFill>
                  <a:srgbClr val="6600CC"/>
                </a:solidFill>
              </a:rPr>
            </a:br>
            <a:r>
              <a:rPr lang="en-US" sz="4000" dirty="0">
                <a:solidFill>
                  <a:srgbClr val="6600CC"/>
                </a:solidFill>
              </a:rPr>
              <a:t/>
            </a:r>
            <a:br>
              <a:rPr lang="en-US" sz="4000" dirty="0">
                <a:solidFill>
                  <a:srgbClr val="6600CC"/>
                </a:solidFill>
              </a:rPr>
            </a:br>
            <a:r>
              <a:rPr lang="en-US" sz="4000" dirty="0" smtClean="0">
                <a:solidFill>
                  <a:srgbClr val="6600CC"/>
                </a:solidFill>
              </a:rPr>
              <a:t>Why Are We Here? </a:t>
            </a:r>
            <a:br>
              <a:rPr lang="en-US" sz="4000" dirty="0" smtClean="0">
                <a:solidFill>
                  <a:srgbClr val="6600CC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 request further action from the Ottawa Board of Health regarding the smoke-free </a:t>
            </a:r>
            <a:r>
              <a:rPr lang="en-US" sz="2400" u="sng" dirty="0" smtClean="0">
                <a:solidFill>
                  <a:srgbClr val="0000FF"/>
                </a:solidFill>
              </a:rPr>
              <a:t>indoor and outdoor bylaws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CA" sz="2400" dirty="0"/>
              <a:t>Rationale for </a:t>
            </a:r>
            <a:r>
              <a:rPr lang="en-CA" sz="2400" dirty="0" smtClean="0">
                <a:sym typeface="Wingdings" panose="05000000000000000000" pitchFamily="2" charset="2"/>
              </a:rPr>
              <a:t>Ottawa’s smoke-free </a:t>
            </a:r>
            <a:r>
              <a:rPr lang="en-CA" sz="2400" dirty="0">
                <a:sym typeface="Wingdings" panose="05000000000000000000" pitchFamily="2" charset="2"/>
              </a:rPr>
              <a:t>indoor and outdoor bylaws: </a:t>
            </a:r>
          </a:p>
          <a:p>
            <a:pPr lvl="1"/>
            <a:r>
              <a:rPr lang="en-CA" sz="2400" dirty="0">
                <a:sym typeface="Wingdings" panose="05000000000000000000" pitchFamily="2" charset="2"/>
              </a:rPr>
              <a:t>No safe level of exposure to second-hand </a:t>
            </a:r>
            <a:r>
              <a:rPr lang="en-CA" sz="2400" dirty="0" smtClean="0">
                <a:sym typeface="Wingdings" panose="05000000000000000000" pitchFamily="2" charset="2"/>
              </a:rPr>
              <a:t>smoke</a:t>
            </a:r>
          </a:p>
          <a:p>
            <a:pPr lvl="1"/>
            <a:r>
              <a:rPr lang="en-CA" sz="2400" dirty="0" smtClean="0">
                <a:sym typeface="Wingdings" panose="05000000000000000000" pitchFamily="2" charset="2"/>
              </a:rPr>
              <a:t>All workers deserve equal protection</a:t>
            </a:r>
          </a:p>
          <a:p>
            <a:pPr lvl="1"/>
            <a:r>
              <a:rPr lang="en-CA" sz="2400" dirty="0" smtClean="0">
                <a:sym typeface="Wingdings" panose="05000000000000000000" pitchFamily="2" charset="2"/>
              </a:rPr>
              <a:t>Protect children</a:t>
            </a:r>
          </a:p>
          <a:p>
            <a:pPr lvl="1"/>
            <a:r>
              <a:rPr lang="en-CA" sz="2400" dirty="0" smtClean="0">
                <a:sym typeface="Wingdings" panose="05000000000000000000" pitchFamily="2" charset="2"/>
              </a:rPr>
              <a:t>Level </a:t>
            </a:r>
            <a:r>
              <a:rPr lang="en-CA" sz="2400" dirty="0">
                <a:sym typeface="Wingdings" panose="05000000000000000000" pitchFamily="2" charset="2"/>
              </a:rPr>
              <a:t>playing field for all </a:t>
            </a:r>
            <a:r>
              <a:rPr lang="en-CA" sz="2400" dirty="0" smtClean="0">
                <a:sym typeface="Wingdings" panose="05000000000000000000" pitchFamily="2" charset="2"/>
              </a:rPr>
              <a:t>businesses.</a:t>
            </a:r>
            <a:endParaRPr lang="en-CA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00" dirty="0">
              <a:solidFill>
                <a:srgbClr val="6600CC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668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600CC"/>
                </a:solidFill>
              </a:rPr>
              <a:t>Requested Amendments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Prohibit the use of </a:t>
            </a:r>
            <a:r>
              <a:rPr lang="en-CA" sz="2400" dirty="0" smtClean="0">
                <a:solidFill>
                  <a:srgbClr val="0000FF"/>
                </a:solidFill>
              </a:rPr>
              <a:t>electronic cigarettes </a:t>
            </a:r>
            <a:r>
              <a:rPr lang="en-CA" sz="2400" dirty="0" smtClean="0"/>
              <a:t>and </a:t>
            </a:r>
            <a:r>
              <a:rPr lang="en-CA" sz="2400" dirty="0" smtClean="0">
                <a:solidFill>
                  <a:srgbClr val="0000FF"/>
                </a:solidFill>
              </a:rPr>
              <a:t>waterpipes</a:t>
            </a:r>
            <a:r>
              <a:rPr lang="en-CA" sz="2400" dirty="0" smtClean="0"/>
              <a:t>   </a:t>
            </a:r>
            <a:r>
              <a:rPr lang="en-CA" sz="2400" u="sng" dirty="0" smtClean="0"/>
              <a:t>inside and outside</a:t>
            </a:r>
            <a:r>
              <a:rPr lang="en-CA" sz="2400" dirty="0" smtClean="0"/>
              <a:t> all public places and workplaces: 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Add </a:t>
            </a:r>
            <a:r>
              <a:rPr lang="en-CA" sz="2400" dirty="0">
                <a:solidFill>
                  <a:srgbClr val="0000FF"/>
                </a:solidFill>
              </a:rPr>
              <a:t>h</a:t>
            </a:r>
            <a:r>
              <a:rPr lang="en-CA" sz="2400" dirty="0" smtClean="0">
                <a:solidFill>
                  <a:srgbClr val="0000FF"/>
                </a:solidFill>
              </a:rPr>
              <a:t>otels, motels, and B &amp; B establishments </a:t>
            </a:r>
            <a:r>
              <a:rPr lang="en-CA" sz="2400" dirty="0" smtClean="0"/>
              <a:t>to the </a:t>
            </a:r>
            <a:r>
              <a:rPr lang="en-CA" sz="2400" dirty="0"/>
              <a:t> </a:t>
            </a:r>
            <a:r>
              <a:rPr lang="en-CA" sz="2400" dirty="0" smtClean="0"/>
              <a:t>                smoke-free </a:t>
            </a:r>
            <a:r>
              <a:rPr lang="en-CA" sz="2400" u="sng" dirty="0" smtClean="0"/>
              <a:t>indoor</a:t>
            </a:r>
            <a:r>
              <a:rPr lang="en-CA" sz="2400" dirty="0" smtClean="0"/>
              <a:t> bylaw.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7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600CC"/>
                </a:solidFill>
              </a:rPr>
              <a:t>Requested Amendments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CA" sz="5100" dirty="0" smtClean="0"/>
              <a:t>Add these public places and workplaces to the smoke-free </a:t>
            </a:r>
            <a:r>
              <a:rPr lang="en-CA" sz="5100" u="sng" dirty="0" smtClean="0"/>
              <a:t>outdoor</a:t>
            </a:r>
            <a:r>
              <a:rPr lang="en-CA" sz="5100" dirty="0" smtClean="0"/>
              <a:t> bylaw:</a:t>
            </a:r>
          </a:p>
          <a:p>
            <a:pPr marL="0" lvl="0" indent="0">
              <a:buNone/>
            </a:pPr>
            <a:endParaRPr lang="en-US" sz="3700" dirty="0"/>
          </a:p>
          <a:p>
            <a:pPr lvl="1"/>
            <a:r>
              <a:rPr lang="en-CA" sz="4200" dirty="0" smtClean="0">
                <a:solidFill>
                  <a:srgbClr val="0000FF"/>
                </a:solidFill>
              </a:rPr>
              <a:t>Hospital campuses</a:t>
            </a:r>
          </a:p>
          <a:p>
            <a:pPr marL="457200" lvl="1" indent="0">
              <a:buNone/>
            </a:pPr>
            <a:endParaRPr lang="en-US" sz="4200" dirty="0"/>
          </a:p>
          <a:p>
            <a:pPr lvl="1"/>
            <a:r>
              <a:rPr lang="en-CA" sz="4200" dirty="0" smtClean="0">
                <a:solidFill>
                  <a:srgbClr val="0000FF"/>
                </a:solidFill>
              </a:rPr>
              <a:t>Pedestrian malls, shopping concourses, promenades, </a:t>
            </a:r>
            <a:r>
              <a:rPr lang="en-CA" sz="4200" dirty="0">
                <a:solidFill>
                  <a:srgbClr val="0000FF"/>
                </a:solidFill>
              </a:rPr>
              <a:t>and public squares (e.g. the  </a:t>
            </a:r>
            <a:r>
              <a:rPr lang="en-CA" sz="4200" dirty="0" smtClean="0">
                <a:solidFill>
                  <a:srgbClr val="0000FF"/>
                </a:solidFill>
              </a:rPr>
              <a:t>Sparks </a:t>
            </a:r>
            <a:r>
              <a:rPr lang="en-CA" sz="4200" dirty="0">
                <a:solidFill>
                  <a:srgbClr val="0000FF"/>
                </a:solidFill>
              </a:rPr>
              <a:t>Street </a:t>
            </a:r>
            <a:r>
              <a:rPr lang="en-CA" sz="4200" dirty="0" smtClean="0">
                <a:solidFill>
                  <a:srgbClr val="0000FF"/>
                </a:solidFill>
              </a:rPr>
              <a:t>Mall; Lansdowne </a:t>
            </a:r>
            <a:r>
              <a:rPr lang="en-CA" sz="4200" dirty="0">
                <a:solidFill>
                  <a:srgbClr val="0000FF"/>
                </a:solidFill>
              </a:rPr>
              <a:t>Park, an 18-acre urban park) </a:t>
            </a:r>
            <a:endParaRPr lang="en-CA" sz="42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4200" dirty="0">
              <a:solidFill>
                <a:srgbClr val="0000FF"/>
              </a:solidFill>
            </a:endParaRPr>
          </a:p>
          <a:p>
            <a:pPr lvl="1"/>
            <a:r>
              <a:rPr lang="en-CA" sz="4200" dirty="0" smtClean="0">
                <a:solidFill>
                  <a:srgbClr val="0000FF"/>
                </a:solidFill>
              </a:rPr>
              <a:t>Post-secondary campuses</a:t>
            </a:r>
          </a:p>
          <a:p>
            <a:pPr marL="457200" lvl="1" indent="0">
              <a:buNone/>
            </a:pPr>
            <a:endParaRPr lang="en-US" sz="4200" dirty="0">
              <a:solidFill>
                <a:srgbClr val="0000FF"/>
              </a:solidFill>
            </a:endParaRPr>
          </a:p>
          <a:p>
            <a:pPr lvl="1"/>
            <a:r>
              <a:rPr lang="en-CA" sz="4200" dirty="0" smtClean="0">
                <a:solidFill>
                  <a:srgbClr val="0000FF"/>
                </a:solidFill>
              </a:rPr>
              <a:t>Construction sites</a:t>
            </a:r>
          </a:p>
          <a:p>
            <a:pPr marL="457200" lvl="1" indent="0">
              <a:buNone/>
            </a:pPr>
            <a:endParaRPr lang="en-US" sz="4200" dirty="0">
              <a:solidFill>
                <a:srgbClr val="0000FF"/>
              </a:solidFill>
            </a:endParaRPr>
          </a:p>
          <a:p>
            <a:pPr lvl="1"/>
            <a:r>
              <a:rPr lang="en-CA" sz="4200" dirty="0" smtClean="0">
                <a:solidFill>
                  <a:srgbClr val="0000FF"/>
                </a:solidFill>
              </a:rPr>
              <a:t>9 meters from </a:t>
            </a:r>
            <a:r>
              <a:rPr lang="en-CA" sz="4200" dirty="0">
                <a:solidFill>
                  <a:srgbClr val="0000FF"/>
                </a:solidFill>
              </a:rPr>
              <a:t>doorways to multi-unit buildings </a:t>
            </a:r>
            <a:r>
              <a:rPr lang="en-CA" sz="4200" dirty="0" smtClean="0">
                <a:solidFill>
                  <a:srgbClr val="0000FF"/>
                </a:solidFill>
              </a:rPr>
              <a:t>and </a:t>
            </a:r>
            <a:r>
              <a:rPr lang="en-CA" sz="4200" dirty="0">
                <a:solidFill>
                  <a:srgbClr val="0000FF"/>
                </a:solidFill>
              </a:rPr>
              <a:t>commercial </a:t>
            </a:r>
            <a:r>
              <a:rPr lang="en-CA" sz="4200" dirty="0" smtClean="0">
                <a:solidFill>
                  <a:srgbClr val="0000FF"/>
                </a:solidFill>
              </a:rPr>
              <a:t>buildings</a:t>
            </a:r>
            <a:r>
              <a:rPr lang="en-CA" sz="4200" dirty="0" smtClean="0"/>
              <a:t>. </a:t>
            </a: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2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6600CC"/>
                </a:solidFill>
              </a:rPr>
              <a:t>Electronic Cigarettes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20% of youth in Ottawa have reported using e-cigarettes</a:t>
            </a:r>
            <a:r>
              <a:rPr lang="en-US" sz="2400" dirty="0" smtClean="0"/>
              <a:t>. </a:t>
            </a:r>
            <a:r>
              <a:rPr lang="en-US" sz="1800" dirty="0" smtClean="0"/>
              <a:t>[1]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Health Canada website: “Electronic </a:t>
            </a:r>
            <a:r>
              <a:rPr lang="en-US" sz="2400" dirty="0"/>
              <a:t>cigarette products with nicotine and/or health claims require authorization prior to being imported or sold in Canada. To date, no electronic cigarettes with nicotine and/or health claims have been authorized by Health Canada and their safety, quality, and efficacy remain unknown</a:t>
            </a:r>
            <a:r>
              <a:rPr lang="en-US" sz="2400" dirty="0" smtClean="0"/>
              <a:t>.” </a:t>
            </a:r>
            <a:r>
              <a:rPr lang="en-US" sz="1800" dirty="0" smtClean="0"/>
              <a:t>[2]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5523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6600CC"/>
                </a:solidFill>
              </a:rPr>
              <a:t>Electronic Cigarettes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Lack of scientific </a:t>
            </a:r>
            <a:r>
              <a:rPr lang="en-US" sz="2400" dirty="0"/>
              <a:t>evidence that vaping helps people to quit </a:t>
            </a:r>
            <a:r>
              <a:rPr lang="en-US" sz="2400" dirty="0" smtClean="0"/>
              <a:t>smoking. </a:t>
            </a:r>
            <a:r>
              <a:rPr lang="en-US" sz="1800" dirty="0" smtClean="0"/>
              <a:t>[3], [4], [5]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Scientific </a:t>
            </a:r>
            <a:r>
              <a:rPr lang="en-US" sz="2400" dirty="0"/>
              <a:t>evidence about e-cigarette </a:t>
            </a:r>
            <a:r>
              <a:rPr lang="en-US" sz="2400" dirty="0" smtClean="0">
                <a:solidFill>
                  <a:srgbClr val="0000FF"/>
                </a:solidFill>
              </a:rPr>
              <a:t>vapor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/>
              <a:t>Contains </a:t>
            </a:r>
            <a:r>
              <a:rPr lang="en-US" sz="2400" dirty="0">
                <a:solidFill>
                  <a:srgbClr val="0000FF"/>
                </a:solidFill>
              </a:rPr>
              <a:t>nicotine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carcinogens, and heavy metals </a:t>
            </a:r>
            <a:r>
              <a:rPr lang="en-US" sz="1800" dirty="0" smtClean="0"/>
              <a:t>[6], [7]</a:t>
            </a:r>
            <a:endParaRPr lang="en-US" sz="1800" dirty="0"/>
          </a:p>
          <a:p>
            <a:pPr lvl="1"/>
            <a:r>
              <a:rPr lang="en-US" sz="2400" dirty="0"/>
              <a:t>Can cause </a:t>
            </a:r>
            <a:r>
              <a:rPr lang="en-US" sz="2400" dirty="0">
                <a:solidFill>
                  <a:srgbClr val="0000FF"/>
                </a:solidFill>
              </a:rPr>
              <a:t>lung irritation </a:t>
            </a:r>
            <a:r>
              <a:rPr lang="en-US" sz="1800" dirty="0" smtClean="0"/>
              <a:t>[8]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00FF"/>
                </a:solidFill>
              </a:rPr>
              <a:t>asthma attacks</a:t>
            </a:r>
            <a:r>
              <a:rPr lang="en-US" sz="2400" dirty="0"/>
              <a:t> </a:t>
            </a:r>
            <a:r>
              <a:rPr lang="en-US" sz="1800" dirty="0" smtClean="0"/>
              <a:t>[9]</a:t>
            </a:r>
            <a:endParaRPr lang="en-US" sz="1800" dirty="0"/>
          </a:p>
          <a:p>
            <a:pPr lvl="1"/>
            <a:r>
              <a:rPr lang="en-US" sz="2400" dirty="0"/>
              <a:t>Non-smokers who are exposed can </a:t>
            </a:r>
            <a:r>
              <a:rPr lang="en-US" sz="2400" dirty="0">
                <a:solidFill>
                  <a:srgbClr val="0000FF"/>
                </a:solidFill>
              </a:rPr>
              <a:t>absorb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nicotine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[10]</a:t>
            </a:r>
            <a:endParaRPr lang="en-US" sz="1800" dirty="0"/>
          </a:p>
          <a:p>
            <a:pPr marL="457200" lvl="1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0000FF"/>
              </a:solidFill>
            </a:endParaRP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6600CC"/>
                </a:solidFill>
              </a:rPr>
              <a:t>Electronic Cigarettes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Canadian municipalities have passed bylaws (e.g. Toronto, Vancouver). Nova </a:t>
            </a:r>
            <a:r>
              <a:rPr lang="en-US" sz="2400" smtClean="0"/>
              <a:t>Scotia’s ban </a:t>
            </a:r>
            <a:r>
              <a:rPr lang="en-US" sz="2400" dirty="0" smtClean="0"/>
              <a:t>comes into effect on May 31, 2015.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U.S. cities have passed laws (e.g. New York, Boston,                       Los Angeles, Chicago).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Canadian school </a:t>
            </a:r>
            <a:r>
              <a:rPr lang="en-US" sz="2400" dirty="0">
                <a:solidFill>
                  <a:srgbClr val="0000FF"/>
                </a:solidFill>
              </a:rPr>
              <a:t>boards </a:t>
            </a:r>
            <a:r>
              <a:rPr lang="en-US" sz="2400" dirty="0" smtClean="0">
                <a:solidFill>
                  <a:srgbClr val="0000FF"/>
                </a:solidFill>
              </a:rPr>
              <a:t>are passing policies because </a:t>
            </a:r>
            <a:r>
              <a:rPr lang="en-US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udents are using e-cigarettes in classrooms!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/>
              <a:t>The University </a:t>
            </a:r>
            <a:r>
              <a:rPr lang="en-US" sz="2400" dirty="0"/>
              <a:t>of Montreal </a:t>
            </a:r>
            <a:r>
              <a:rPr lang="en-US" sz="2400" dirty="0" smtClean="0"/>
              <a:t>adopted a policy banning the use of e-cigs inside </a:t>
            </a:r>
            <a:r>
              <a:rPr lang="en-US" sz="2400" dirty="0"/>
              <a:t>buildings </a:t>
            </a:r>
            <a:r>
              <a:rPr lang="en-US" sz="2400" dirty="0" smtClean="0"/>
              <a:t>and within 9 </a:t>
            </a:r>
            <a:r>
              <a:rPr lang="en-US" sz="2400" dirty="0"/>
              <a:t>meters of </a:t>
            </a:r>
            <a:r>
              <a:rPr lang="en-US" sz="2400" dirty="0" smtClean="0"/>
              <a:t>doorways.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170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6600CC"/>
                </a:solidFill>
              </a:rPr>
              <a:t>Electronic Cigarettes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Many</a:t>
            </a:r>
            <a:r>
              <a:rPr lang="en-US" sz="3100" dirty="0">
                <a:solidFill>
                  <a:srgbClr val="0000FF"/>
                </a:solidFill>
              </a:rPr>
              <a:t> health organizations</a:t>
            </a:r>
            <a:r>
              <a:rPr lang="en-US" sz="3100" dirty="0"/>
              <a:t> support banning </a:t>
            </a:r>
            <a:r>
              <a:rPr lang="en-US" sz="3100" dirty="0" smtClean="0"/>
              <a:t>their use in </a:t>
            </a:r>
            <a:r>
              <a:rPr lang="en-US" sz="3100" dirty="0"/>
              <a:t>public places and workplaces: </a:t>
            </a:r>
            <a:endParaRPr lang="en-US" sz="3100" dirty="0" smtClean="0"/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dirty="0" smtClean="0"/>
              <a:t>World </a:t>
            </a:r>
            <a:r>
              <a:rPr lang="en-US" dirty="0"/>
              <a:t>Health Organization  </a:t>
            </a:r>
          </a:p>
          <a:p>
            <a:pPr lvl="1"/>
            <a:r>
              <a:rPr lang="en-US" dirty="0" smtClean="0"/>
              <a:t>United Nations Health Agency</a:t>
            </a:r>
          </a:p>
          <a:p>
            <a:pPr lvl="1"/>
            <a:r>
              <a:rPr lang="en-US" dirty="0" smtClean="0"/>
              <a:t>Heart and Stroke Foundation</a:t>
            </a:r>
          </a:p>
          <a:p>
            <a:pPr lvl="1"/>
            <a:r>
              <a:rPr lang="en-US" dirty="0" smtClean="0"/>
              <a:t>Canadian </a:t>
            </a:r>
            <a:r>
              <a:rPr lang="en-US" dirty="0"/>
              <a:t>Cancer Society                     </a:t>
            </a:r>
          </a:p>
          <a:p>
            <a:pPr lvl="1"/>
            <a:r>
              <a:rPr lang="en-US" dirty="0" smtClean="0"/>
              <a:t>Non-Smokers</a:t>
            </a:r>
            <a:r>
              <a:rPr lang="en-US" dirty="0"/>
              <a:t>’ Rights Association  </a:t>
            </a:r>
            <a:endParaRPr lang="en-US" dirty="0" smtClean="0"/>
          </a:p>
          <a:p>
            <a:pPr lvl="1"/>
            <a:r>
              <a:rPr lang="en-US" dirty="0" smtClean="0"/>
              <a:t>American </a:t>
            </a:r>
            <a:r>
              <a:rPr lang="en-US" dirty="0"/>
              <a:t>Heart </a:t>
            </a:r>
            <a:r>
              <a:rPr lang="en-US" dirty="0" smtClean="0"/>
              <a:t>Association.</a:t>
            </a:r>
            <a:endParaRPr lang="en-US" dirty="0"/>
          </a:p>
          <a:p>
            <a:pPr marL="0" indent="0">
              <a:buNone/>
            </a:pPr>
            <a:endParaRPr lang="en-CA" sz="2800" dirty="0" smtClean="0">
              <a:solidFill>
                <a:srgbClr val="6600CC"/>
              </a:solidFill>
            </a:endParaRPr>
          </a:p>
          <a:p>
            <a:r>
              <a:rPr lang="en-US" sz="3100" dirty="0" smtClean="0"/>
              <a:t>Ottawa must take action based on current </a:t>
            </a:r>
            <a:r>
              <a:rPr lang="en-US" sz="3100" u="sng" dirty="0" smtClean="0">
                <a:solidFill>
                  <a:srgbClr val="0000FF"/>
                </a:solidFill>
              </a:rPr>
              <a:t>scientific data</a:t>
            </a:r>
            <a:r>
              <a:rPr lang="en-US" sz="3100" dirty="0" smtClean="0">
                <a:solidFill>
                  <a:srgbClr val="0000FF"/>
                </a:solidFill>
              </a:rPr>
              <a:t> </a:t>
            </a:r>
            <a:r>
              <a:rPr lang="en-US" sz="3100" dirty="0" smtClean="0"/>
              <a:t>and the </a:t>
            </a:r>
            <a:r>
              <a:rPr lang="en-US" sz="3100" i="1" u="sng" dirty="0" smtClean="0">
                <a:solidFill>
                  <a:srgbClr val="0000FF"/>
                </a:solidFill>
              </a:rPr>
              <a:t>Precautionary Principle</a:t>
            </a:r>
            <a:r>
              <a:rPr lang="en-US" sz="3100" dirty="0" smtClean="0"/>
              <a:t>. The </a:t>
            </a:r>
            <a:r>
              <a:rPr lang="en-US" sz="3100" dirty="0" smtClean="0">
                <a:sym typeface="Wingdings" panose="05000000000000000000" pitchFamily="2" charset="2"/>
              </a:rPr>
              <a:t>l</a:t>
            </a:r>
            <a:r>
              <a:rPr lang="en-US" sz="3100" dirty="0" smtClean="0"/>
              <a:t>ong-term risks of vaping and</a:t>
            </a:r>
            <a:r>
              <a:rPr lang="en-US" sz="3100" i="1" dirty="0" smtClean="0"/>
              <a:t> </a:t>
            </a:r>
            <a:r>
              <a:rPr lang="en-US" sz="3100" dirty="0" smtClean="0"/>
              <a:t>exposure to second-hand vapors are unknown.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316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2228</Words>
  <Application>Microsoft Office PowerPoint</Application>
  <PresentationFormat>On-screen Show (4:3)</PresentationFormat>
  <Paragraphs>262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Why Are We Here? </vt:lpstr>
      <vt:lpstr>                                                                                           Why Are We Here?   </vt:lpstr>
      <vt:lpstr>Requested Amendments  </vt:lpstr>
      <vt:lpstr>Requested Amendments </vt:lpstr>
      <vt:lpstr>Electronic Cigarettes </vt:lpstr>
      <vt:lpstr>Electronic Cigarettes </vt:lpstr>
      <vt:lpstr>Electronic Cigarettes</vt:lpstr>
      <vt:lpstr>Electronic Cigarettes  </vt:lpstr>
      <vt:lpstr>Waterpipes  </vt:lpstr>
      <vt:lpstr> Sparks Street Mall  </vt:lpstr>
      <vt:lpstr>Sparks Street Mall</vt:lpstr>
      <vt:lpstr>Slide 13</vt:lpstr>
      <vt:lpstr>Slide 14</vt:lpstr>
      <vt:lpstr>Slide 15</vt:lpstr>
      <vt:lpstr>Slide 16</vt:lpstr>
      <vt:lpstr>Sparks Street Mall </vt:lpstr>
      <vt:lpstr> Hospital Campuses </vt:lpstr>
      <vt:lpstr>Hospital Campuses</vt:lpstr>
      <vt:lpstr>Hospital Campuses</vt:lpstr>
      <vt:lpstr>Slide 21</vt:lpstr>
      <vt:lpstr>Next Steps </vt:lpstr>
      <vt:lpstr>Next Steps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Deputation by Carol McDonald, OCSH President</dc:title>
  <dc:creator>Carmele</dc:creator>
  <cp:lastModifiedBy>bardda</cp:lastModifiedBy>
  <cp:revision>518</cp:revision>
  <dcterms:created xsi:type="dcterms:W3CDTF">2014-10-29T15:28:51Z</dcterms:created>
  <dcterms:modified xsi:type="dcterms:W3CDTF">2014-11-17T19:46:47Z</dcterms:modified>
</cp:coreProperties>
</file>